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0" r:id="rId6"/>
    <p:sldId id="258" r:id="rId7"/>
    <p:sldId id="257" r:id="rId8"/>
    <p:sldId id="259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603F92-8809-4781-BD0C-5631BC181382}" v="1" dt="2018-11-19T09:54:28.7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170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" Target="slides/slide4.xml" Id="rId8" /><Relationship Type="http://schemas.openxmlformats.org/officeDocument/2006/relationships/slide" Target="slides/slide9.xml" Id="rId13" /><Relationship Type="http://schemas.openxmlformats.org/officeDocument/2006/relationships/slide" Target="slides/slide14.xml" Id="rId18" /><Relationship Type="http://schemas.openxmlformats.org/officeDocument/2006/relationships/customXml" Target="../customXml/item3.xml" Id="rId3" /><Relationship Type="http://schemas.openxmlformats.org/officeDocument/2006/relationships/viewProps" Target="viewProps.xml" Id="rId21" /><Relationship Type="http://schemas.openxmlformats.org/officeDocument/2006/relationships/slide" Target="slides/slide3.xml" Id="rId7" /><Relationship Type="http://schemas.openxmlformats.org/officeDocument/2006/relationships/slide" Target="slides/slide8.xml" Id="rId12" /><Relationship Type="http://schemas.openxmlformats.org/officeDocument/2006/relationships/slide" Target="slides/slide13.xml" Id="rId17" /><Relationship Type="http://schemas.microsoft.com/office/2015/10/relationships/revisionInfo" Target="revisionInfo.xml" Id="rId25" /><Relationship Type="http://schemas.openxmlformats.org/officeDocument/2006/relationships/customXml" Target="../customXml/item2.xml" Id="rId2" /><Relationship Type="http://schemas.openxmlformats.org/officeDocument/2006/relationships/slide" Target="slides/slide12.xml" Id="rId16" /><Relationship Type="http://schemas.openxmlformats.org/officeDocument/2006/relationships/presProps" Target="presProps.xml" Id="rId20" /><Relationship Type="http://schemas.openxmlformats.org/officeDocument/2006/relationships/customXml" Target="../customXml/item1.xml" Id="rId1" /><Relationship Type="http://schemas.openxmlformats.org/officeDocument/2006/relationships/slide" Target="slides/slide2.xml" Id="rId6" /><Relationship Type="http://schemas.openxmlformats.org/officeDocument/2006/relationships/slide" Target="slides/slide7.xml" Id="rId11" /><Relationship Type="http://schemas.openxmlformats.org/officeDocument/2006/relationships/slide" Target="slides/slide1.xml" Id="rId5" /><Relationship Type="http://schemas.openxmlformats.org/officeDocument/2006/relationships/slide" Target="slides/slide11.xml" Id="rId15" /><Relationship Type="http://schemas.openxmlformats.org/officeDocument/2006/relationships/tableStyles" Target="tableStyles.xml" Id="rId23" /><Relationship Type="http://schemas.openxmlformats.org/officeDocument/2006/relationships/slide" Target="slides/slide6.xml" Id="rId10" /><Relationship Type="http://schemas.openxmlformats.org/officeDocument/2006/relationships/slide" Target="slides/slide15.xml" Id="rId19" /><Relationship Type="http://schemas.openxmlformats.org/officeDocument/2006/relationships/slideMaster" Target="slideMasters/slideMaster1.xml" Id="rId4" /><Relationship Type="http://schemas.openxmlformats.org/officeDocument/2006/relationships/slide" Target="slides/slide5.xml" Id="rId9" /><Relationship Type="http://schemas.openxmlformats.org/officeDocument/2006/relationships/slide" Target="slides/slide10.xml" Id="rId14" /><Relationship Type="http://schemas.openxmlformats.org/officeDocument/2006/relationships/theme" Target="theme/theme1.xml" Id="rId22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20.11.2018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OBOR VZDĚLÁNÍ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OBORVZD</a:t>
            </a:r>
          </a:p>
        </p:txBody>
      </p: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27D47BF-0AC3-49BD-9174-E8B9A5507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dirty="0"/>
              <a:t>3. Pravidelné a nepravidelné odměny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F18AA4DD-E928-4CBA-957F-C401CF147DD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1060450" y="1678305"/>
          <a:ext cx="7023100" cy="3291840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147850563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2631359080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3591944618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2720617768"/>
                    </a:ext>
                  </a:extLst>
                </a:gridCol>
              </a:tblGrid>
              <a:tr h="295275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ekonomickém subjektu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8238951"/>
                  </a:ext>
                </a:extLst>
              </a:tr>
              <a:tr h="2095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2315199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5785144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PONEQ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Nepravidelné odměny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3009495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315871"/>
                  </a:ext>
                </a:extLst>
              </a:tr>
              <a:tr h="857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07067143"/>
                  </a:ext>
                </a:extLst>
              </a:tr>
              <a:tr h="295275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pracovních poměrech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79380930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1609768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MZDA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Mzda za práci zúčtovaná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248676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POPRAV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Prémie a odměny pravidelné zúčtované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1569878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PONEPRAV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Prémie a odměny nepravidelné zúčtované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9653122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PRIPPCAS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Příplatky za přesčas zúčtované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4985331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PRIPLAT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Další příplatky zúčtované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6353324"/>
                  </a:ext>
                </a:extLst>
              </a:tr>
              <a:tr h="2286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5520144"/>
                  </a:ext>
                </a:extLst>
              </a:tr>
            </a:tbl>
          </a:graphicData>
        </a:graphic>
      </p:graphicFrame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D53236CD-0BCD-4EFD-9C46-F5E766930FA4}"/>
              </a:ext>
            </a:extLst>
          </p:cNvPr>
          <p:cNvSpPr/>
          <p:nvPr/>
        </p:nvSpPr>
        <p:spPr>
          <a:xfrm>
            <a:off x="1021154" y="2331815"/>
            <a:ext cx="7115242" cy="454029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DD8D8716-22D0-487C-83D2-77A10BDEA938}"/>
              </a:ext>
            </a:extLst>
          </p:cNvPr>
          <p:cNvSpPr/>
          <p:nvPr/>
        </p:nvSpPr>
        <p:spPr>
          <a:xfrm>
            <a:off x="1021154" y="3737001"/>
            <a:ext cx="7115242" cy="707885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0390D0AD-BD9B-406D-B265-6431ED7EE795}"/>
              </a:ext>
            </a:extLst>
          </p:cNvPr>
          <p:cNvSpPr/>
          <p:nvPr/>
        </p:nvSpPr>
        <p:spPr>
          <a:xfrm>
            <a:off x="1060450" y="5369045"/>
            <a:ext cx="3312368" cy="707886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sng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>
                  <a:solidFill>
                    <a:srgbClr val="C00000"/>
                  </a:solidFill>
                </a:uFill>
                <a:latin typeface="Arial" charset="0"/>
                <a:ea typeface="+mn-ea"/>
                <a:cs typeface="Arial" charset="0"/>
              </a:rPr>
              <a:t>pravidelné odměny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 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vyhodnocovány měsíčně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36858925-7D94-4336-B064-397BA7A06E1A}"/>
              </a:ext>
            </a:extLst>
          </p:cNvPr>
          <p:cNvSpPr/>
          <p:nvPr/>
        </p:nvSpPr>
        <p:spPr>
          <a:xfrm>
            <a:off x="4535996" y="5369045"/>
            <a:ext cx="3547554" cy="1015663"/>
          </a:xfrm>
          <a:prstGeom prst="rect">
            <a:avLst/>
          </a:prstGeom>
          <a:ln w="28575">
            <a:solidFill>
              <a:sysClr val="windowText" lastClr="0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sng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nepravidelné odměny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Arial" charset="0"/>
                <a:ea typeface="+mn-ea"/>
                <a:cs typeface="Arial" charset="0"/>
              </a:rPr>
              <a:t>např. čtvrtletní, roční, mimořádné, …</a:t>
            </a:r>
          </a:p>
        </p:txBody>
      </p:sp>
    </p:spTree>
    <p:extLst>
      <p:ext uri="{BB962C8B-B14F-4D97-AF65-F5344CB8AC3E}">
        <p14:creationId xmlns:p14="http://schemas.microsoft.com/office/powerpoint/2010/main" val="36643553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D4FCC76-5AB2-4D24-990E-BF3ED03023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4. Neodpracované hodiny placené náhradou mzdy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BA55126E-C662-45A4-BBCC-D87B725864A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99592" y="1417181"/>
          <a:ext cx="7023100" cy="3400425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5544151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446019916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96804375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454994586"/>
                    </a:ext>
                  </a:extLst>
                </a:gridCol>
              </a:tblGrid>
              <a:tr h="295275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ekonomickém subjektu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332818"/>
                  </a:ext>
                </a:extLst>
              </a:tr>
              <a:tr h="20955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286765"/>
                  </a:ext>
                </a:extLst>
              </a:tr>
              <a:tr h="266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75549121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ABSPLACQ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Neodpracované hodiny s náhradou mzdy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4839425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484994"/>
                  </a:ext>
                </a:extLst>
              </a:tr>
              <a:tr h="2000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9857131"/>
                  </a:ext>
                </a:extLst>
              </a:tr>
              <a:tr h="295275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pracovních poměrech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2684614"/>
                  </a:ext>
                </a:extLst>
              </a:tr>
              <a:tr h="2667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5922849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ABSCELK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Celkový počet neodpracovaných hodin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28113396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ABSPLAC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Neodpracované hodiny s náhradou mzdy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826685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ABSDOVOL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lvl="1"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Neodpracované hodiny z důvodu dovolené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5270724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ABSNEMOC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neodpracovaných hodin z důvodu pracovní neschopnosti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4704090"/>
                  </a:ext>
                </a:extLst>
              </a:tr>
              <a:tr h="190500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ABSNEMZ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lvl="1"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</a:t>
                      </a:r>
                      <a:r>
                        <a:rPr lang="cs-CZ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neodprac</a:t>
                      </a: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hodin </a:t>
                      </a:r>
                      <a:r>
                        <a:rPr lang="cs-CZ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prac</a:t>
                      </a:r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neschopnosti bez nemoc. dávky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07367918"/>
                  </a:ext>
                </a:extLst>
              </a:tr>
              <a:tr h="27622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41283"/>
                  </a:ext>
                </a:extLst>
              </a:tr>
            </a:tbl>
          </a:graphicData>
        </a:graphic>
      </p:graphicFrame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95629938-84A4-46C7-8CA8-7AEC441BCE67}"/>
              </a:ext>
            </a:extLst>
          </p:cNvPr>
          <p:cNvSpPr/>
          <p:nvPr/>
        </p:nvSpPr>
        <p:spPr>
          <a:xfrm>
            <a:off x="853521" y="2079546"/>
            <a:ext cx="7115242" cy="454029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2EEF6301-243C-455E-A390-A5470132F556}"/>
              </a:ext>
            </a:extLst>
          </p:cNvPr>
          <p:cNvSpPr/>
          <p:nvPr/>
        </p:nvSpPr>
        <p:spPr>
          <a:xfrm>
            <a:off x="880201" y="3573016"/>
            <a:ext cx="7136945" cy="454029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CA9CF67D-6CE1-483B-A773-90B783BF7CDF}"/>
              </a:ext>
            </a:extLst>
          </p:cNvPr>
          <p:cNvSpPr/>
          <p:nvPr/>
        </p:nvSpPr>
        <p:spPr>
          <a:xfrm>
            <a:off x="880201" y="5335578"/>
            <a:ext cx="7023100" cy="707886"/>
          </a:xfrm>
          <a:prstGeom prst="rect">
            <a:avLst/>
          </a:prstGeom>
          <a:ln w="28575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>
                  <a:solidFill>
                    <a:srgbClr val="C00000"/>
                  </a:solidFill>
                </a:uFill>
                <a:latin typeface="Arial" charset="0"/>
                <a:ea typeface="+mn-ea"/>
                <a:cs typeface="Arial" charset="0"/>
              </a:rPr>
              <a:t>započítávají se i hodiny svátků zaměstnanců placených měsíční mzdou</a:t>
            </a: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C0504D"/>
              </a:solidFill>
              <a:effectLst>
                <a:outerShdw blurRad="38100" dist="38100" dir="2700000" algn="tl">
                  <a:srgbClr val="C0C0C0"/>
                </a:outerShdw>
              </a:effectLst>
              <a:uLnTx/>
              <a:uFillTx/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9637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FB0C927-E6D9-4403-AC30-2456C06DF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5. Položka OONQ</a:t>
            </a:r>
          </a:p>
        </p:txBody>
      </p:sp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047FFC03-96D1-4350-BE5C-72FA37491BAA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64275" y="1340768"/>
          <a:ext cx="7023100" cy="1113405"/>
        </p:xfrm>
        <a:graphic>
          <a:graphicData uri="http://schemas.openxmlformats.org/drawingml/2006/table">
            <a:tbl>
              <a:tblPr/>
              <a:tblGrid>
                <a:gridCol w="317500">
                  <a:extLst>
                    <a:ext uri="{9D8B030D-6E8A-4147-A177-3AD203B41FA5}">
                      <a16:colId xmlns:a16="http://schemas.microsoft.com/office/drawing/2014/main" val="337108946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1589137128"/>
                    </a:ext>
                  </a:extLst>
                </a:gridCol>
                <a:gridCol w="419100">
                  <a:extLst>
                    <a:ext uri="{9D8B030D-6E8A-4147-A177-3AD203B41FA5}">
                      <a16:colId xmlns:a16="http://schemas.microsoft.com/office/drawing/2014/main" val="3147064538"/>
                    </a:ext>
                  </a:extLst>
                </a:gridCol>
                <a:gridCol w="4724400">
                  <a:extLst>
                    <a:ext uri="{9D8B030D-6E8A-4147-A177-3AD203B41FA5}">
                      <a16:colId xmlns:a16="http://schemas.microsoft.com/office/drawing/2014/main" val="172946610"/>
                    </a:ext>
                  </a:extLst>
                </a:gridCol>
              </a:tblGrid>
              <a:tr h="271632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ekonomickém subjektu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6167824"/>
                  </a:ext>
                </a:extLst>
              </a:tr>
              <a:tr h="19277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918832"/>
                  </a:ext>
                </a:extLst>
              </a:tr>
              <a:tr h="19101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7656450"/>
                  </a:ext>
                </a:extLst>
              </a:tr>
              <a:tr h="25410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OONQ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Ostatní osobní náklady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8269784"/>
                  </a:ext>
                </a:extLst>
              </a:tr>
              <a:tr h="16297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8329697"/>
                  </a:ext>
                </a:extLst>
              </a:tr>
            </a:tbl>
          </a:graphicData>
        </a:graphic>
      </p:graphicFrame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E9AAFBD4-EC40-4B73-B50B-35ADFD2639E8}"/>
              </a:ext>
            </a:extLst>
          </p:cNvPr>
          <p:cNvSpPr/>
          <p:nvPr/>
        </p:nvSpPr>
        <p:spPr>
          <a:xfrm>
            <a:off x="918204" y="1897470"/>
            <a:ext cx="7115242" cy="454029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86CD9C4-823C-44FC-82CF-133CBD7D0402}"/>
              </a:ext>
            </a:extLst>
          </p:cNvPr>
          <p:cNvSpPr/>
          <p:nvPr/>
        </p:nvSpPr>
        <p:spPr>
          <a:xfrm>
            <a:off x="918203" y="2564904"/>
            <a:ext cx="7069171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Calibri" panose="020F0502020204030204" pitchFamily="34" charset="0"/>
              </a:rPr>
              <a:t>DO OONQ NEPATŘÍ:</a:t>
            </a:r>
          </a:p>
          <a:p>
            <a:r>
              <a:rPr lang="cs-CZ" b="1" dirty="0">
                <a:latin typeface="Calibri" panose="020F0502020204030204" pitchFamily="34" charset="0"/>
              </a:rPr>
              <a:t>- stipendia, kapesné, stabilizační odměny učňů</a:t>
            </a:r>
          </a:p>
          <a:p>
            <a:r>
              <a:rPr lang="cs-CZ" dirty="0">
                <a:latin typeface="Calibri" panose="020F0502020204030204" pitchFamily="34" charset="0"/>
              </a:rPr>
              <a:t>- příspěvek na dopravu</a:t>
            </a:r>
          </a:p>
          <a:p>
            <a:r>
              <a:rPr lang="cs-CZ" dirty="0">
                <a:latin typeface="Calibri" panose="020F0502020204030204" pitchFamily="34" charset="0"/>
              </a:rPr>
              <a:t>- příspěvek na bydlení</a:t>
            </a:r>
          </a:p>
          <a:p>
            <a:r>
              <a:rPr lang="cs-CZ" dirty="0">
                <a:latin typeface="Calibri" panose="020F0502020204030204" pitchFamily="34" charset="0"/>
              </a:rPr>
              <a:t>- příspěvek na životní, penzijní pojištění</a:t>
            </a:r>
          </a:p>
          <a:p>
            <a:r>
              <a:rPr lang="cs-CZ" dirty="0">
                <a:latin typeface="Calibri" panose="020F0502020204030204" pitchFamily="34" charset="0"/>
              </a:rPr>
              <a:t>- příspěvek na praní pracovních oděvů</a:t>
            </a:r>
          </a:p>
          <a:p>
            <a:r>
              <a:rPr lang="cs-CZ" dirty="0">
                <a:latin typeface="Calibri" panose="020F0502020204030204" pitchFamily="34" charset="0"/>
              </a:rPr>
              <a:t>- </a:t>
            </a:r>
            <a:r>
              <a:rPr lang="cs-CZ" dirty="0" err="1">
                <a:latin typeface="Calibri" panose="020F0502020204030204" pitchFamily="34" charset="0"/>
              </a:rPr>
              <a:t>ošatné</a:t>
            </a:r>
            <a:endParaRPr lang="cs-CZ" dirty="0">
              <a:latin typeface="Calibri" panose="020F0502020204030204" pitchFamily="34" charset="0"/>
            </a:endParaRPr>
          </a:p>
          <a:p>
            <a:r>
              <a:rPr lang="cs-CZ" dirty="0">
                <a:latin typeface="Calibri" panose="020F0502020204030204" pitchFamily="34" charset="0"/>
              </a:rPr>
              <a:t>- náborový příspěvek pro nové zaměstnance</a:t>
            </a:r>
          </a:p>
          <a:p>
            <a:r>
              <a:rPr lang="cs-CZ" dirty="0">
                <a:latin typeface="Calibri" panose="020F0502020204030204" pitchFamily="34" charset="0"/>
              </a:rPr>
              <a:t>- odměna za přivedení nového zaměstnance</a:t>
            </a:r>
          </a:p>
          <a:p>
            <a:r>
              <a:rPr lang="cs-CZ" dirty="0">
                <a:latin typeface="Calibri" panose="020F0502020204030204" pitchFamily="34" charset="0"/>
              </a:rPr>
              <a:t>- odměny a za pracovní a životní jubilea</a:t>
            </a:r>
          </a:p>
          <a:p>
            <a:r>
              <a:rPr lang="cs-CZ" dirty="0">
                <a:latin typeface="Calibri" panose="020F0502020204030204" pitchFamily="34" charset="0"/>
              </a:rPr>
              <a:t>- odměny při odchodu do důchodu</a:t>
            </a:r>
          </a:p>
          <a:p>
            <a:r>
              <a:rPr lang="cs-CZ" dirty="0">
                <a:latin typeface="Calibri" panose="020F0502020204030204" pitchFamily="34" charset="0"/>
              </a:rPr>
              <a:t>- cestovné nad rámec zákona</a:t>
            </a:r>
          </a:p>
          <a:p>
            <a:r>
              <a:rPr lang="cs-CZ" dirty="0">
                <a:latin typeface="Calibri" panose="020F0502020204030204" pitchFamily="34" charset="0"/>
              </a:rPr>
              <a:t>- doplatek mzdy při nemoci</a:t>
            </a:r>
          </a:p>
          <a:p>
            <a:r>
              <a:rPr lang="cs-CZ" dirty="0">
                <a:latin typeface="Calibri" panose="020F0502020204030204" pitchFamily="34" charset="0"/>
              </a:rPr>
              <a:t>- nemocenská v ochranné době (po skončení PP)</a:t>
            </a:r>
          </a:p>
          <a:p>
            <a:r>
              <a:rPr lang="cs-CZ" dirty="0">
                <a:latin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16518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CB4F4B-6415-48FB-A721-E817007759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6. Stanovený a sjednaný fond pracovní doby</a:t>
            </a:r>
          </a:p>
        </p:txBody>
      </p:sp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280B02BF-2160-4048-BDB7-38363F481AAE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7585" y="1700808"/>
          <a:ext cx="7488830" cy="3600401"/>
        </p:xfrm>
        <a:graphic>
          <a:graphicData uri="http://schemas.openxmlformats.org/drawingml/2006/table">
            <a:tbl>
              <a:tblPr/>
              <a:tblGrid>
                <a:gridCol w="338554">
                  <a:extLst>
                    <a:ext uri="{9D8B030D-6E8A-4147-A177-3AD203B41FA5}">
                      <a16:colId xmlns:a16="http://schemas.microsoft.com/office/drawing/2014/main" val="3831372238"/>
                    </a:ext>
                  </a:extLst>
                </a:gridCol>
                <a:gridCol w="1665689">
                  <a:extLst>
                    <a:ext uri="{9D8B030D-6E8A-4147-A177-3AD203B41FA5}">
                      <a16:colId xmlns:a16="http://schemas.microsoft.com/office/drawing/2014/main" val="929530384"/>
                    </a:ext>
                  </a:extLst>
                </a:gridCol>
                <a:gridCol w="446892">
                  <a:extLst>
                    <a:ext uri="{9D8B030D-6E8A-4147-A177-3AD203B41FA5}">
                      <a16:colId xmlns:a16="http://schemas.microsoft.com/office/drawing/2014/main" val="1475922742"/>
                    </a:ext>
                  </a:extLst>
                </a:gridCol>
                <a:gridCol w="5037695">
                  <a:extLst>
                    <a:ext uri="{9D8B030D-6E8A-4147-A177-3AD203B41FA5}">
                      <a16:colId xmlns:a16="http://schemas.microsoft.com/office/drawing/2014/main" val="1886031261"/>
                    </a:ext>
                  </a:extLst>
                </a:gridCol>
              </a:tblGrid>
              <a:tr h="412346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pl-PL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- Údaje o pracovních poměrech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273290"/>
                  </a:ext>
                </a:extLst>
              </a:tr>
              <a:tr h="29263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9332284"/>
                  </a:ext>
                </a:extLst>
              </a:tr>
              <a:tr h="372441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8240533"/>
                  </a:ext>
                </a:extLst>
              </a:tr>
              <a:tr h="43094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EVIDDNY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dny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kalendářních dnů v evidenčním počtu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8602465"/>
                  </a:ext>
                </a:extLst>
              </a:tr>
              <a:tr h="26602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KONECEP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Poslední den v evidenčním počtu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8487074"/>
                  </a:ext>
                </a:extLst>
              </a:tr>
              <a:tr h="3857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FONDSTA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Stanovený fond pracovní doby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9638600"/>
                  </a:ext>
                </a:extLst>
              </a:tr>
              <a:tr h="385742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FONDSJE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7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Sjednaný fond pracovní doby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316290"/>
                  </a:ext>
                </a:extLst>
              </a:tr>
              <a:tr h="26973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ODPRACD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Odpracovaná doba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9284934"/>
                  </a:ext>
                </a:extLst>
              </a:tr>
              <a:tr h="26602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PRESCAS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Přesčasové hodiny</a:t>
                      </a:r>
                    </a:p>
                  </a:txBody>
                  <a:tcPr marL="4286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56160046"/>
                  </a:ext>
                </a:extLst>
              </a:tr>
              <a:tr h="26602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ABSCELK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Neodpracované hodiny celkem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8479450"/>
                  </a:ext>
                </a:extLst>
              </a:tr>
              <a:tr h="252728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…..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4401655"/>
                  </a:ext>
                </a:extLst>
              </a:tr>
            </a:tbl>
          </a:graphicData>
        </a:graphic>
      </p:graphicFrame>
      <p:pic>
        <p:nvPicPr>
          <p:cNvPr id="6" name="Obrázek 5">
            <a:extLst>
              <a:ext uri="{FF2B5EF4-FFF2-40B4-BE49-F238E27FC236}">
                <a16:creationId xmlns:a16="http://schemas.microsoft.com/office/drawing/2014/main" id="{3DFEADC4-81D9-4826-9221-3A08591BB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848" y="3356992"/>
            <a:ext cx="765357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0188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60512A-5ECD-4038-8287-079A4B316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7. Porovnání údajů o ekonomickém subjektu a o pracovních poměrech</a:t>
            </a:r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BCA42A1C-8D58-4C3C-8FBA-D6B68F41D642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57201" y="1477918"/>
          <a:ext cx="8229599" cy="4537965"/>
        </p:xfrm>
        <a:graphic>
          <a:graphicData uri="http://schemas.openxmlformats.org/drawingml/2006/table">
            <a:tbl>
              <a:tblPr/>
              <a:tblGrid>
                <a:gridCol w="2081621">
                  <a:extLst>
                    <a:ext uri="{9D8B030D-6E8A-4147-A177-3AD203B41FA5}">
                      <a16:colId xmlns:a16="http://schemas.microsoft.com/office/drawing/2014/main" val="1296611758"/>
                    </a:ext>
                  </a:extLst>
                </a:gridCol>
                <a:gridCol w="310028">
                  <a:extLst>
                    <a:ext uri="{9D8B030D-6E8A-4147-A177-3AD203B41FA5}">
                      <a16:colId xmlns:a16="http://schemas.microsoft.com/office/drawing/2014/main" val="2884428498"/>
                    </a:ext>
                  </a:extLst>
                </a:gridCol>
                <a:gridCol w="2283693">
                  <a:extLst>
                    <a:ext uri="{9D8B030D-6E8A-4147-A177-3AD203B41FA5}">
                      <a16:colId xmlns:a16="http://schemas.microsoft.com/office/drawing/2014/main" val="1455584271"/>
                    </a:ext>
                  </a:extLst>
                </a:gridCol>
                <a:gridCol w="365391">
                  <a:extLst>
                    <a:ext uri="{9D8B030D-6E8A-4147-A177-3AD203B41FA5}">
                      <a16:colId xmlns:a16="http://schemas.microsoft.com/office/drawing/2014/main" val="818948699"/>
                    </a:ext>
                  </a:extLst>
                </a:gridCol>
                <a:gridCol w="3188866">
                  <a:extLst>
                    <a:ext uri="{9D8B030D-6E8A-4147-A177-3AD203B41FA5}">
                      <a16:colId xmlns:a16="http://schemas.microsoft.com/office/drawing/2014/main" val="4114549272"/>
                    </a:ext>
                  </a:extLst>
                </a:gridCol>
              </a:tblGrid>
              <a:tr h="25752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F2F2F2"/>
                          </a:solidFill>
                          <a:effectLst/>
                          <a:latin typeface="Calibri" panose="020F0502020204030204" pitchFamily="34" charset="0"/>
                        </a:rPr>
                        <a:t>ISPV</a:t>
                      </a:r>
                    </a:p>
                  </a:txBody>
                  <a:tcPr marL="8307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6897606"/>
                  </a:ext>
                </a:extLst>
              </a:tr>
              <a:tr h="111315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ÚDAJE</a:t>
                      </a:r>
                      <a:b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cs-CZ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 EKONOMICKÉM SUBJEKTU</a:t>
                      </a:r>
                      <a:b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8307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ÚDAJE</a:t>
                      </a:r>
                      <a:br>
                        <a:rPr lang="pl-PL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O PRACOVNÍCH POMĚRECH</a:t>
                      </a:r>
                      <a:br>
                        <a:rPr lang="pl-PL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br>
                        <a:rPr lang="pl-PL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pl-PL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  <a:p>
                      <a:pPr algn="ctr" fontAlgn="b"/>
                      <a:endParaRPr lang="cs-CZ" sz="1000" b="1" i="0" u="none" strike="noStrike" dirty="0"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8307" marR="8307" marT="8307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5555452"/>
                  </a:ext>
                </a:extLst>
              </a:tr>
              <a:tr h="1545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995610"/>
                  </a:ext>
                </a:extLst>
              </a:tr>
              <a:tr h="7227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HRMZDYQ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MZDA + NAHRADY + POHOTOV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Hrubé mzdy / Mzda za práci + náhrady + odměny za prac. pohot.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0346353"/>
                  </a:ext>
                </a:extLst>
              </a:tr>
              <a:tr h="2575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PONEQ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PONEPRAV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Nepravidelné odměny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5747226"/>
                  </a:ext>
                </a:extLst>
              </a:tr>
              <a:tr h="2575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ODPRACDQ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ODPRACD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Odpracovaná doba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610420"/>
                  </a:ext>
                </a:extLst>
              </a:tr>
              <a:tr h="2575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PRESCASQ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PRESCAS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Přesčasové hodiny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1160605"/>
                  </a:ext>
                </a:extLst>
              </a:tr>
              <a:tr h="2575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ABSCELKQ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ABSCELK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hodiny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3081680"/>
                  </a:ext>
                </a:extLst>
              </a:tr>
              <a:tr h="25752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ABSPLACQ</a:t>
                      </a:r>
                    </a:p>
                  </a:txBody>
                  <a:tcPr marL="149528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4764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ABSPLAC</a:t>
                      </a:r>
                    </a:p>
                  </a:txBody>
                  <a:tcPr marL="149528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placené hodiny</a:t>
                      </a:r>
                    </a:p>
                  </a:txBody>
                  <a:tcPr marL="74764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5711182"/>
                  </a:ext>
                </a:extLst>
              </a:tr>
              <a:tr h="8751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307" marR="8307" marT="830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46698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9118653"/>
                  </a:ext>
                </a:extLst>
              </a:tr>
              <a:tr h="392214">
                <a:tc>
                  <a:txBody>
                    <a:bodyPr/>
                    <a:lstStyle/>
                    <a:p>
                      <a:pPr lvl="0" algn="l" fontAlgn="ctr"/>
                      <a:r>
                        <a:rPr lang="cs-CZ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cs-CZ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1. + 2. Q</a:t>
                      </a:r>
                    </a:p>
                  </a:txBody>
                  <a:tcPr marL="8307" marR="8307" marT="8307" marB="0" anchor="ctr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600" b="1" i="0" u="none" strike="noStrike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za </a:t>
                      </a:r>
                      <a:r>
                        <a:rPr lang="cs-CZ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1. pololetí</a:t>
                      </a:r>
                    </a:p>
                  </a:txBody>
                  <a:tcPr marL="8307" marR="8307" marT="8307" marB="0" anchor="ctr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213075"/>
                  </a:ext>
                </a:extLst>
              </a:tr>
              <a:tr h="224293"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</a:t>
                      </a:r>
                      <a:r>
                        <a:rPr lang="cs-CZ" sz="18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1. + 2. + 3. + 4. Q</a:t>
                      </a:r>
                    </a:p>
                  </a:txBody>
                  <a:tcPr marL="8307" marR="8307" marT="8307" marB="0" anchor="b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součet údajů za celý rok</a:t>
                      </a:r>
                    </a:p>
                  </a:txBody>
                  <a:tcPr marL="8307" marR="8307" marT="8307" marB="0" anchor="b">
                    <a:lnL>
                      <a:noFill/>
                    </a:lnL>
                    <a:lnR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 w="1905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07" marR="8307" marT="830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650568"/>
                  </a:ext>
                </a:extLst>
              </a:tr>
            </a:tbl>
          </a:graphicData>
        </a:graphic>
      </p:graphicFrame>
      <p:grpSp>
        <p:nvGrpSpPr>
          <p:cNvPr id="3" name="Skupina 2">
            <a:extLst>
              <a:ext uri="{FF2B5EF4-FFF2-40B4-BE49-F238E27FC236}">
                <a16:creationId xmlns:a16="http://schemas.microsoft.com/office/drawing/2014/main" id="{6EE586EB-8980-431E-8D85-9CA0C580D15C}"/>
              </a:ext>
            </a:extLst>
          </p:cNvPr>
          <p:cNvGrpSpPr/>
          <p:nvPr/>
        </p:nvGrpSpPr>
        <p:grpSpPr>
          <a:xfrm>
            <a:off x="2332376" y="3286768"/>
            <a:ext cx="432048" cy="2683681"/>
            <a:chOff x="2332376" y="3286768"/>
            <a:chExt cx="432048" cy="2683681"/>
          </a:xfrm>
        </p:grpSpPr>
        <p:sp>
          <p:nvSpPr>
            <p:cNvPr id="8" name="Šipka: obousměrná vodorovná 7">
              <a:extLst>
                <a:ext uri="{FF2B5EF4-FFF2-40B4-BE49-F238E27FC236}">
                  <a16:creationId xmlns:a16="http://schemas.microsoft.com/office/drawing/2014/main" id="{CF910D06-FFEC-49CA-B4B9-B0CF1EF61D71}"/>
                </a:ext>
              </a:extLst>
            </p:cNvPr>
            <p:cNvSpPr/>
            <p:nvPr/>
          </p:nvSpPr>
          <p:spPr>
            <a:xfrm>
              <a:off x="2332376" y="3286768"/>
              <a:ext cx="432048" cy="202934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Šipka: obousměrná vodorovná 8">
              <a:extLst>
                <a:ext uri="{FF2B5EF4-FFF2-40B4-BE49-F238E27FC236}">
                  <a16:creationId xmlns:a16="http://schemas.microsoft.com/office/drawing/2014/main" id="{641C9881-CC30-45B2-A890-138AECC09F3F}"/>
                </a:ext>
              </a:extLst>
            </p:cNvPr>
            <p:cNvSpPr/>
            <p:nvPr/>
          </p:nvSpPr>
          <p:spPr>
            <a:xfrm>
              <a:off x="2447764" y="3803159"/>
              <a:ext cx="216024" cy="12544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8" name="Šipka: obousměrná vodorovná 17">
              <a:extLst>
                <a:ext uri="{FF2B5EF4-FFF2-40B4-BE49-F238E27FC236}">
                  <a16:creationId xmlns:a16="http://schemas.microsoft.com/office/drawing/2014/main" id="{85B0BB07-C787-4934-B1F5-1A4EA9595B7B}"/>
                </a:ext>
              </a:extLst>
            </p:cNvPr>
            <p:cNvSpPr/>
            <p:nvPr/>
          </p:nvSpPr>
          <p:spPr>
            <a:xfrm>
              <a:off x="2454442" y="4052897"/>
              <a:ext cx="216024" cy="12544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9" name="Šipka: obousměrná vodorovná 18">
              <a:extLst>
                <a:ext uri="{FF2B5EF4-FFF2-40B4-BE49-F238E27FC236}">
                  <a16:creationId xmlns:a16="http://schemas.microsoft.com/office/drawing/2014/main" id="{EC5736E1-1760-42F8-986B-2E727E7D15B5}"/>
                </a:ext>
              </a:extLst>
            </p:cNvPr>
            <p:cNvSpPr/>
            <p:nvPr/>
          </p:nvSpPr>
          <p:spPr>
            <a:xfrm>
              <a:off x="2461120" y="4306337"/>
              <a:ext cx="216024" cy="12544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0" name="Šipka: obousměrná vodorovná 19">
              <a:extLst>
                <a:ext uri="{FF2B5EF4-FFF2-40B4-BE49-F238E27FC236}">
                  <a16:creationId xmlns:a16="http://schemas.microsoft.com/office/drawing/2014/main" id="{43712592-C1F5-4413-A847-E952E2C60B88}"/>
                </a:ext>
              </a:extLst>
            </p:cNvPr>
            <p:cNvSpPr/>
            <p:nvPr/>
          </p:nvSpPr>
          <p:spPr>
            <a:xfrm>
              <a:off x="2454442" y="4581055"/>
              <a:ext cx="216024" cy="12544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21" name="Šipka: obousměrná vodorovná 20">
              <a:extLst>
                <a:ext uri="{FF2B5EF4-FFF2-40B4-BE49-F238E27FC236}">
                  <a16:creationId xmlns:a16="http://schemas.microsoft.com/office/drawing/2014/main" id="{8B8A5E7A-02BE-4A68-A2B8-ADC8511C03CF}"/>
                </a:ext>
              </a:extLst>
            </p:cNvPr>
            <p:cNvSpPr/>
            <p:nvPr/>
          </p:nvSpPr>
          <p:spPr>
            <a:xfrm>
              <a:off x="2454442" y="4831957"/>
              <a:ext cx="216024" cy="125443"/>
            </a:xfrm>
            <a:prstGeom prst="left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0" name="Šipka: obousměrná vodorovná 9">
              <a:extLst>
                <a:ext uri="{FF2B5EF4-FFF2-40B4-BE49-F238E27FC236}">
                  <a16:creationId xmlns:a16="http://schemas.microsoft.com/office/drawing/2014/main" id="{84F41B32-DD0D-49C6-BAF2-61807021B4A3}"/>
                </a:ext>
              </a:extLst>
            </p:cNvPr>
            <p:cNvSpPr/>
            <p:nvPr/>
          </p:nvSpPr>
          <p:spPr>
            <a:xfrm>
              <a:off x="2447764" y="5498528"/>
              <a:ext cx="216024" cy="125443"/>
            </a:xfrm>
            <a:prstGeom prst="leftRight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11" name="Šipka: obousměrná vodorovná 10">
              <a:extLst>
                <a:ext uri="{FF2B5EF4-FFF2-40B4-BE49-F238E27FC236}">
                  <a16:creationId xmlns:a16="http://schemas.microsoft.com/office/drawing/2014/main" id="{C769E9E6-A0CA-4CAE-B2F9-8341FD657697}"/>
                </a:ext>
              </a:extLst>
            </p:cNvPr>
            <p:cNvSpPr/>
            <p:nvPr/>
          </p:nvSpPr>
          <p:spPr>
            <a:xfrm>
              <a:off x="2447764" y="5845006"/>
              <a:ext cx="216024" cy="125443"/>
            </a:xfrm>
            <a:prstGeom prst="leftRightArrow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0525511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Děkujeme </a:t>
            </a:r>
            <a:r>
              <a:rPr lang="cs-CZ" sz="3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 pozornost</a:t>
            </a:r>
            <a:endParaRPr lang="cs-CZ" sz="36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151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9FB6FA6-B06E-4F96-BB6A-CC0B24EC16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ÚČEL ZAVEDENÍ OBORVZD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70E36F-9E60-4E5B-B49B-B98EC43C54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Modelování a predikce trhu práce v regionech a na národní úrovni z hlediska: </a:t>
            </a:r>
          </a:p>
          <a:p>
            <a:pPr marL="0" indent="0">
              <a:buNone/>
            </a:pPr>
            <a:endParaRPr lang="cs-CZ" dirty="0"/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odvětví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oborů </a:t>
            </a:r>
          </a:p>
          <a:p>
            <a:pPr marL="514350" indent="-514350">
              <a:buFont typeface="+mj-lt"/>
              <a:buAutoNum type="alphaLcParenR"/>
            </a:pPr>
            <a:r>
              <a:rPr lang="cs-CZ" dirty="0"/>
              <a:t>profesí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3709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98E0770-E324-4F14-8426-D087C7CE9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 KÓDU OBORVZD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5D7B49C-2312-4CFA-B8F5-712CBC6890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1" dirty="0"/>
              <a:t>Rok</a:t>
            </a:r>
            <a:r>
              <a:rPr lang="cs-CZ" dirty="0"/>
              <a:t> ukončení studia</a:t>
            </a:r>
          </a:p>
          <a:p>
            <a:r>
              <a:rPr lang="cs-CZ" dirty="0"/>
              <a:t>Kód </a:t>
            </a:r>
            <a:r>
              <a:rPr lang="cs-CZ" b="1" dirty="0"/>
              <a:t>školy</a:t>
            </a:r>
          </a:p>
          <a:p>
            <a:r>
              <a:rPr lang="cs-CZ" dirty="0"/>
              <a:t>Kód </a:t>
            </a:r>
            <a:r>
              <a:rPr lang="cs-CZ" b="1" dirty="0"/>
              <a:t>oboru</a:t>
            </a:r>
            <a:r>
              <a:rPr lang="cs-CZ" dirty="0"/>
              <a:t> vzdělání</a:t>
            </a:r>
          </a:p>
          <a:p>
            <a:r>
              <a:rPr lang="cs-CZ" dirty="0"/>
              <a:t>Kód </a:t>
            </a:r>
            <a:r>
              <a:rPr lang="cs-CZ" b="1" dirty="0"/>
              <a:t>programu </a:t>
            </a:r>
            <a:r>
              <a:rPr lang="cs-CZ" dirty="0"/>
              <a:t>(pouze u VŠ vzdělání)</a:t>
            </a:r>
            <a:endParaRPr lang="cs-CZ" b="1" dirty="0"/>
          </a:p>
          <a:p>
            <a:r>
              <a:rPr lang="cs-CZ" dirty="0"/>
              <a:t>Kód </a:t>
            </a:r>
            <a:r>
              <a:rPr lang="cs-CZ" b="1" dirty="0"/>
              <a:t>sídla školy </a:t>
            </a:r>
            <a:r>
              <a:rPr lang="cs-CZ" dirty="0"/>
              <a:t>(obec)</a:t>
            </a:r>
          </a:p>
          <a:p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stanovená délka kódu – 30 znaků</a:t>
            </a:r>
          </a:p>
        </p:txBody>
      </p:sp>
    </p:spTree>
    <p:extLst>
      <p:ext uri="{BB962C8B-B14F-4D97-AF65-F5344CB8AC3E}">
        <p14:creationId xmlns:p14="http://schemas.microsoft.com/office/powerpoint/2010/main" val="33756317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KOHO se to týká?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vyplňuje se u zaměstnanců se středním a vyšším vzděláním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   podle kategorie KKOV – D až V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VŠ – od 1991 do 2017 </a:t>
            </a:r>
          </a:p>
          <a:p>
            <a:pPr marL="0" indent="0">
              <a:buNone/>
            </a:pPr>
            <a:r>
              <a:rPr lang="cs-CZ" sz="1400" dirty="0">
                <a:latin typeface="Arial" panose="020B0604020202020204" pitchFamily="34" charset="0"/>
                <a:cs typeface="Arial" panose="020B0604020202020204" pitchFamily="34" charset="0"/>
              </a:rPr>
              <a:t>        (resp. do 2018 – číselník bude aktualizován)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VOŠ, SŠ, konzervatoře – od 2006 do 2017 </a:t>
            </a:r>
            <a:r>
              <a:rPr lang="cs-CZ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(resp. do 2018 – číselník bude aktualizován)</a:t>
            </a:r>
          </a:p>
          <a:p>
            <a:pPr marL="0" indent="0"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67192A-7174-42DA-9E62-98271E95B1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PLNÝ KÓD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CC3A95A-0A9B-46D7-85A8-427F1964A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VŠ (1991 – 2017) – rok ukončení studia, vzdělání vysokoškolské, sídlo školy (obec), název vysoké školy, studijní program a studijní obor 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SŠ, VOŠ, konzervatoře (2006 – 2017) – rok ukončení studia, vzdělání středoškolské,  sídlo školy (obec), název školy a studijní obor</a:t>
            </a:r>
          </a:p>
        </p:txBody>
      </p:sp>
    </p:spTree>
    <p:extLst>
      <p:ext uri="{BB962C8B-B14F-4D97-AF65-F5344CB8AC3E}">
        <p14:creationId xmlns:p14="http://schemas.microsoft.com/office/powerpoint/2010/main" val="24863747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A120F-09C8-4017-896A-CBD4E5300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ZJEDNODUŠENÝ KÓD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4CBC542-CCF6-4609-A9D2-7B3B47DD27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VŠ před r. 1991</a:t>
            </a:r>
          </a:p>
          <a:p>
            <a:r>
              <a:rPr lang="cs-CZ" dirty="0"/>
              <a:t>SŠ, VOŠ, konzervatoře – před r. 2006</a:t>
            </a:r>
          </a:p>
          <a:p>
            <a:r>
              <a:rPr lang="cs-CZ" dirty="0"/>
              <a:t>cizinci, studium v zahraničí</a:t>
            </a:r>
          </a:p>
          <a:p>
            <a:pPr marL="0" indent="0">
              <a:buNone/>
            </a:pPr>
            <a:endParaRPr lang="cs-CZ" dirty="0"/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 zadává se – </a:t>
            </a:r>
            <a:r>
              <a:rPr lang="cs-CZ" b="1" dirty="0"/>
              <a:t>rok ukončení studia, vzdělání SŠ, VOŠ nebo VŠ, vystudovaný obor</a:t>
            </a:r>
          </a:p>
        </p:txBody>
      </p:sp>
    </p:spTree>
    <p:extLst>
      <p:ext uri="{BB962C8B-B14F-4D97-AF65-F5344CB8AC3E}">
        <p14:creationId xmlns:p14="http://schemas.microsoft.com/office/powerpoint/2010/main" val="696140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501008"/>
            <a:ext cx="6400800" cy="17526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 sz="36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Nejčastější nedostatky v datech pro ISPV</a:t>
            </a:r>
          </a:p>
        </p:txBody>
      </p:sp>
    </p:spTree>
    <p:extLst>
      <p:ext uri="{BB962C8B-B14F-4D97-AF65-F5344CB8AC3E}">
        <p14:creationId xmlns:p14="http://schemas.microsoft.com/office/powerpoint/2010/main" val="35380062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1. Údaje o ekonomickém subjektu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6DE78A00-0577-4AE4-8409-CABC4007A16F}"/>
              </a:ext>
            </a:extLst>
          </p:cNvPr>
          <p:cNvSpPr/>
          <p:nvPr/>
        </p:nvSpPr>
        <p:spPr>
          <a:xfrm>
            <a:off x="6156174" y="2708920"/>
            <a:ext cx="23762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C0504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jen hlavní pracovní poměry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nepatří sem např. DPP, DPČ, mateřské, rodičovské, …</a:t>
            </a:r>
          </a:p>
        </p:txBody>
      </p:sp>
      <p:graphicFrame>
        <p:nvGraphicFramePr>
          <p:cNvPr id="10" name="Tabulka 9">
            <a:extLst>
              <a:ext uri="{FF2B5EF4-FFF2-40B4-BE49-F238E27FC236}">
                <a16:creationId xmlns:a16="http://schemas.microsoft.com/office/drawing/2014/main" id="{D98A77A9-63EE-4E9B-93B3-E932BE1B4308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491053" y="1434614"/>
          <a:ext cx="5593113" cy="4946712"/>
        </p:xfrm>
        <a:graphic>
          <a:graphicData uri="http://schemas.openxmlformats.org/drawingml/2006/table">
            <a:tbl>
              <a:tblPr/>
              <a:tblGrid>
                <a:gridCol w="252853">
                  <a:extLst>
                    <a:ext uri="{9D8B030D-6E8A-4147-A177-3AD203B41FA5}">
                      <a16:colId xmlns:a16="http://schemas.microsoft.com/office/drawing/2014/main" val="3915778527"/>
                    </a:ext>
                  </a:extLst>
                </a:gridCol>
                <a:gridCol w="1244038">
                  <a:extLst>
                    <a:ext uri="{9D8B030D-6E8A-4147-A177-3AD203B41FA5}">
                      <a16:colId xmlns:a16="http://schemas.microsoft.com/office/drawing/2014/main" val="3351294861"/>
                    </a:ext>
                  </a:extLst>
                </a:gridCol>
                <a:gridCol w="333767">
                  <a:extLst>
                    <a:ext uri="{9D8B030D-6E8A-4147-A177-3AD203B41FA5}">
                      <a16:colId xmlns:a16="http://schemas.microsoft.com/office/drawing/2014/main" val="1280021454"/>
                    </a:ext>
                  </a:extLst>
                </a:gridCol>
                <a:gridCol w="3762455">
                  <a:extLst>
                    <a:ext uri="{9D8B030D-6E8A-4147-A177-3AD203B41FA5}">
                      <a16:colId xmlns:a16="http://schemas.microsoft.com/office/drawing/2014/main" val="37933236"/>
                    </a:ext>
                  </a:extLst>
                </a:gridCol>
              </a:tblGrid>
              <a:tr h="232364"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cs-CZ" sz="13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421211"/>
                  </a:ext>
                </a:extLst>
              </a:tr>
              <a:tr h="163747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7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9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6761204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ICO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Identifikační číslo ekonomického subjektu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6877899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NAZEV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Název ekonomického subjektu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228956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ULICECP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Ulice a číslo popisné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643627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MISTO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Místo sídla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8118836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PSC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Poštovní směrovací číslo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5053748"/>
                  </a:ext>
                </a:extLst>
              </a:tr>
              <a:tr h="165826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LAU1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Okres sídla podle číselníku LAU 1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4805371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HRMZDYQ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Hrubé mzdy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4745340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PONEQ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Nepravidelné odměny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0052996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ODPRACDQ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Odpracovaná doba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670037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PRESCASQ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Přesčasové hodiny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5791393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ABSCELKQ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hodiny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040709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ABSPLACQ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placené hodiny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767216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POCFYZQ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Průměrný počet zaměstnanců (fyz. osob)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2866956"/>
                  </a:ext>
                </a:extLst>
              </a:tr>
              <a:tr h="28070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POCPREPQ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Průměrný přepočtený počet zaměstnanců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154867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OONQ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Celkové ostatní osobní náklady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5718027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ODMDPCQ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na dohody o pracovní činnosti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335086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HODDPCQ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Hodiny odpracované na dohody o pracovní činnosti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7106539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ODMDPPQ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na dohody o provedení práce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2376284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HODDPPQ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Hodiny odpracované na dohody o provedení práce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432757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ODMSTATQ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členů statutárních orgánů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02568829"/>
                  </a:ext>
                </a:extLst>
              </a:tr>
              <a:tr h="18713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</a:t>
                      </a:r>
                    </a:p>
                  </a:txBody>
                  <a:tcPr marL="7134" marR="7134" marT="7134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ODSTUPQ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7134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Odchodné a odstupné při skončení pracovního poměru</a:t>
                      </a:r>
                    </a:p>
                  </a:txBody>
                  <a:tcPr marL="64208" marR="7134" marT="7134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7162527"/>
                  </a:ext>
                </a:extLst>
              </a:tr>
            </a:tbl>
          </a:graphicData>
        </a:graphic>
      </p:graphicFrame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C92E3545-A4CC-41E5-92C0-182F02516ED1}"/>
              </a:ext>
            </a:extLst>
          </p:cNvPr>
          <p:cNvSpPr/>
          <p:nvPr/>
        </p:nvSpPr>
        <p:spPr>
          <a:xfrm>
            <a:off x="395535" y="2708920"/>
            <a:ext cx="8208913" cy="2448272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56557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5B65DFD-F45D-4B1D-A285-2BD5BDBC7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cs-CZ" dirty="0"/>
              <a:t>2. Počet zaměstnanců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A7CC5417-5962-49A3-890D-D4844F31403C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827584" y="1628800"/>
          <a:ext cx="7325529" cy="4680525"/>
        </p:xfrm>
        <a:graphic>
          <a:graphicData uri="http://schemas.openxmlformats.org/drawingml/2006/table">
            <a:tbl>
              <a:tblPr/>
              <a:tblGrid>
                <a:gridCol w="331173">
                  <a:extLst>
                    <a:ext uri="{9D8B030D-6E8A-4147-A177-3AD203B41FA5}">
                      <a16:colId xmlns:a16="http://schemas.microsoft.com/office/drawing/2014/main" val="2765679529"/>
                    </a:ext>
                  </a:extLst>
                </a:gridCol>
                <a:gridCol w="1629367">
                  <a:extLst>
                    <a:ext uri="{9D8B030D-6E8A-4147-A177-3AD203B41FA5}">
                      <a16:colId xmlns:a16="http://schemas.microsoft.com/office/drawing/2014/main" val="3460211841"/>
                    </a:ext>
                  </a:extLst>
                </a:gridCol>
                <a:gridCol w="437147">
                  <a:extLst>
                    <a:ext uri="{9D8B030D-6E8A-4147-A177-3AD203B41FA5}">
                      <a16:colId xmlns:a16="http://schemas.microsoft.com/office/drawing/2014/main" val="3523939450"/>
                    </a:ext>
                  </a:extLst>
                </a:gridCol>
                <a:gridCol w="4927842">
                  <a:extLst>
                    <a:ext uri="{9D8B030D-6E8A-4147-A177-3AD203B41FA5}">
                      <a16:colId xmlns:a16="http://schemas.microsoft.com/office/drawing/2014/main" val="3260638737"/>
                    </a:ext>
                  </a:extLst>
                </a:gridCol>
              </a:tblGrid>
              <a:tr h="281703">
                <a:tc gridSpan="4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7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ISPV – Údaje o ekonomickém subjektu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4781609"/>
                  </a:ext>
                </a:extLst>
              </a:tr>
              <a:tr h="19991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Název položky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8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Jedn.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1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Stručný popis položky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EECE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513617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ICO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Identifikační číslo ekonomického subjektu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5882627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NAZEV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Název ekonomického subjektu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8247563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ULICECP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Ulice a číslo popisné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3162637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MISTO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Místo sídla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9795920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PSC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Poštovní směrovací číslo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7531419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LAU1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pl-PL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Okres sídla podle číselníku LAU 1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262017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HRMZDYQ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Hrubé mzdy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7946898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PONEQ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Nepravidelné odměny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8606884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ODPRACDQ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Odpracovaná doba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4313341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PRESCASQ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Přesčasové hodiny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746853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ABSCELKQ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hodiny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9273239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ABSPLACQ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Neodpracované placené hodiny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420009"/>
                  </a:ext>
                </a:extLst>
              </a:tr>
              <a:tr h="2635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POCFYZQ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Průměrný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počet zaměstnanců (</a:t>
                      </a:r>
                      <a:r>
                        <a:rPr lang="cs-CZ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fyz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. osob)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6785998"/>
                  </a:ext>
                </a:extLst>
              </a:tr>
              <a:tr h="263529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6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POCPREPQ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cs-CZ" sz="1600" b="1" i="0" u="none" strike="noStrike" baseline="0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Průměrný přepočtený </a:t>
                      </a:r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počet zaměstnanců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6848338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OONQ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Celkové ostatní osobní náklady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534742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ODMDPCQ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na dohody o pracovní činnosti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0782073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HODDPCQ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Hodiny odpracované na dohody o pracovní činnosti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6855854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ODMDPPQ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na dohody o provedení práce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6393503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HODDPPQ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hod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pl-PL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Hodiny odpracované na dohody o provedení práce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871045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ODMSTATQ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Odměny členů statutárních orgánů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CE6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8681254"/>
                  </a:ext>
                </a:extLst>
              </a:tr>
              <a:tr h="19325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21.</a:t>
                      </a:r>
                    </a:p>
                  </a:txBody>
                  <a:tcPr marL="8787" marR="8787" marT="878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ODSTUPQ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ctr" fontAlgn="ctr"/>
                      <a:r>
                        <a:rPr lang="cs-CZ" sz="10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Kč</a:t>
                      </a:r>
                    </a:p>
                  </a:txBody>
                  <a:tcPr marL="8787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</a:defRPr>
                      </a:lvl9pPr>
                    </a:lstStyle>
                    <a:p>
                      <a:pPr algn="l" fontAlgn="ctr"/>
                      <a:r>
                        <a:rPr lang="cs-C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Odchodné a odstupné při skončení pracovního poměru</a:t>
                      </a:r>
                    </a:p>
                  </a:txBody>
                  <a:tcPr marL="79084" marR="8787" marT="8787" marB="0" anchor="ctr">
                    <a:lnL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0808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5815007"/>
                  </a:ext>
                </a:extLst>
              </a:tr>
            </a:tbl>
          </a:graphicData>
        </a:graphic>
      </p:graphicFrame>
      <p:sp>
        <p:nvSpPr>
          <p:cNvPr id="5" name="Obdélník: se zakulacenými rohy 4">
            <a:extLst>
              <a:ext uri="{FF2B5EF4-FFF2-40B4-BE49-F238E27FC236}">
                <a16:creationId xmlns:a16="http://schemas.microsoft.com/office/drawing/2014/main" id="{C517DFE4-E125-476C-8F1C-0AF33C24360D}"/>
              </a:ext>
            </a:extLst>
          </p:cNvPr>
          <p:cNvSpPr/>
          <p:nvPr/>
        </p:nvSpPr>
        <p:spPr>
          <a:xfrm>
            <a:off x="757402" y="4365104"/>
            <a:ext cx="7467719" cy="690737"/>
          </a:xfrm>
          <a:prstGeom prst="roundRect">
            <a:avLst/>
          </a:prstGeom>
          <a:noFill/>
          <a:ln w="38100" cap="flat" cmpd="sng" algn="ctr">
            <a:solidFill>
              <a:srgbClr val="C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cs-CZ" sz="18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572434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a966f814-a32f-4fad-aa5c-37a9b1f418b6">
      <UserInfo>
        <DisplayName>Radek Houšť</DisplayName>
        <AccountId>21</AccountId>
        <AccountType/>
      </UserInfo>
      <UserInfo>
        <DisplayName>Michal Novotný</DisplayName>
        <AccountId>15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DB364D107F9C848AD7BAA29579D1251" ma:contentTypeVersion="7" ma:contentTypeDescription="Vytvoří nový dokument" ma:contentTypeScope="" ma:versionID="c036d8201d0a21cbf9b868a1c82f3fe0">
  <xsd:schema xmlns:xsd="http://www.w3.org/2001/XMLSchema" xmlns:xs="http://www.w3.org/2001/XMLSchema" xmlns:p="http://schemas.microsoft.com/office/2006/metadata/properties" xmlns:ns2="7d26b3bc-2aed-4807-a6b5-afd11ee15714" xmlns:ns3="a966f814-a32f-4fad-aa5c-37a9b1f418b6" targetNamespace="http://schemas.microsoft.com/office/2006/metadata/properties" ma:root="true" ma:fieldsID="e37d9f8bf2a3512688f79e16111280d3" ns2:_="" ns3:_="">
    <xsd:import namespace="7d26b3bc-2aed-4807-a6b5-afd11ee15714"/>
    <xsd:import namespace="a966f814-a32f-4fad-aa5c-37a9b1f418b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26b3bc-2aed-4807-a6b5-afd11ee157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66f814-a32f-4fad-aa5c-37a9b1f418b6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7B8E1B4-A334-4A00-9B44-4EF09233F36C}">
  <ds:schemaRefs>
    <ds:schemaRef ds:uri="http://schemas.openxmlformats.org/package/2006/metadata/core-properties"/>
    <ds:schemaRef ds:uri="7d26b3bc-2aed-4807-a6b5-afd11ee15714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a966f814-a32f-4fad-aa5c-37a9b1f418b6"/>
    <ds:schemaRef ds:uri="http://purl.org/dc/terms/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F975A655-A70E-4704-BF61-B2EB8B2A87A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d26b3bc-2aed-4807-a6b5-afd11ee15714"/>
    <ds:schemaRef ds:uri="a966f814-a32f-4fad-aa5c-37a9b1f418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7525DDA-FCF9-444F-A566-C0B3BB68EA7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390</TotalTime>
  <Words>1430</Words>
  <Application>Microsoft Office PowerPoint</Application>
  <PresentationFormat>On-screen Show (4:3)</PresentationFormat>
  <Paragraphs>586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Motiv sady Office</vt:lpstr>
      <vt:lpstr>OBOR VZDĚLÁNÍ</vt:lpstr>
      <vt:lpstr>ÚČEL ZAVEDENÍ OBORVZD</vt:lpstr>
      <vt:lpstr>STRUKTURA KÓDU OBORVZD</vt:lpstr>
      <vt:lpstr>KOHO se to týká?</vt:lpstr>
      <vt:lpstr>PLNÝ KÓD</vt:lpstr>
      <vt:lpstr>ZJEDNODUŠENÝ KÓD</vt:lpstr>
      <vt:lpstr>PowerPoint Presentation</vt:lpstr>
      <vt:lpstr>1. Údaje o ekonomickém subjektu</vt:lpstr>
      <vt:lpstr>2. Počet zaměstnanců</vt:lpstr>
      <vt:lpstr>3. Pravidelné a nepravidelné odměny</vt:lpstr>
      <vt:lpstr>4. Neodpracované hodiny placené náhradou mzdy</vt:lpstr>
      <vt:lpstr>5. Položka OONQ</vt:lpstr>
      <vt:lpstr>6. Stanovený a sjednaný fond pracovní doby</vt:lpstr>
      <vt:lpstr>7. Porovnání údajů o ekonomickém subjektu a o pracovních poměrech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Martina Miklová</cp:lastModifiedBy>
  <cp:revision>27</cp:revision>
  <cp:lastPrinted>2018-11-14T10:20:43Z</cp:lastPrinted>
  <dcterms:created xsi:type="dcterms:W3CDTF">2015-05-26T11:30:55Z</dcterms:created>
  <dcterms:modified xsi:type="dcterms:W3CDTF">2018-11-20T06:35:06Z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0x0101007DB364D107F9C848AD7BAA29579D1251</vt:lpwstr>
  </property>
</Properties>
</file>