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97" r:id="rId5"/>
    <p:sldId id="262" r:id="rId6"/>
    <p:sldId id="258" r:id="rId7"/>
    <p:sldId id="296" r:id="rId8"/>
    <p:sldId id="261" r:id="rId9"/>
    <p:sldId id="280" r:id="rId10"/>
    <p:sldId id="295" r:id="rId11"/>
    <p:sldId id="274" r:id="rId12"/>
    <p:sldId id="275" r:id="rId13"/>
    <p:sldId id="263" r:id="rId14"/>
    <p:sldId id="276" r:id="rId15"/>
    <p:sldId id="278" r:id="rId16"/>
    <p:sldId id="277" r:id="rId17"/>
    <p:sldId id="279" r:id="rId18"/>
    <p:sldId id="281" r:id="rId19"/>
    <p:sldId id="256" r:id="rId20"/>
    <p:sldId id="257" r:id="rId21"/>
    <p:sldId id="282" r:id="rId22"/>
    <p:sldId id="259" r:id="rId23"/>
    <p:sldId id="264" r:id="rId24"/>
    <p:sldId id="265" r:id="rId25"/>
    <p:sldId id="260" r:id="rId26"/>
    <p:sldId id="266" r:id="rId27"/>
    <p:sldId id="283" r:id="rId28"/>
    <p:sldId id="284" r:id="rId29"/>
    <p:sldId id="285" r:id="rId30"/>
    <p:sldId id="294" r:id="rId31"/>
    <p:sldId id="286" r:id="rId32"/>
    <p:sldId id="287" r:id="rId33"/>
    <p:sldId id="29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F5160-4EB6-4F87-80DF-0F6B4F7102F1}" v="2" dt="2018-12-07T09:35:06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BA537-B9B6-457D-831B-D3976F1A3250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49885-0CD6-4FB2-90FB-D29C9D44A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7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míra požadované podrobnosti informace o oboru nejvyššího dosaženého vzdělání  Podrobnost je dána zemí studia, rokem ukončení studia a stupněm vzdělání.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49885-0CD6-4FB2-90FB-D29C9D44AC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9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míra požadované podrobnosti informace o oboru nejvyššího dosaženého vzdělání  Podrobnost je dána zemí studia, rokem ukončení studia a stupněm vzdělání.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49885-0CD6-4FB2-90FB-D29C9D44AC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39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Respondenti jsou při tvorbě kódu vedeni aplikací, která na základě již zadaných kritérií filtruje nabídku pro výběr dalších údajů potřebných pro vytvoření kódu.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49885-0CD6-4FB2-90FB-D29C9D44AC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14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míry požadované podrobnosti informací o vzdělání  Podrobnost je dána zemí studia, rokem ukončení studia a stupněm vzdělání.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49885-0CD6-4FB2-90FB-D29C9D44ACB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4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49885-0CD6-4FB2-90FB-D29C9D44ACB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39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100" dirty="0"/>
              <a:t>Názvy podskupin (4. míst) nejsou vždy jen překladem, v některých případech jsou názvy upraveny, aby byly srozumitelnější.</a:t>
            </a:r>
          </a:p>
          <a:p>
            <a:endParaRPr lang="cs-CZ" sz="1100" dirty="0"/>
          </a:p>
          <a:p>
            <a:r>
              <a:rPr lang="cs-CZ" sz="1100" b="1" u="sng" dirty="0"/>
              <a:t>K ČEMU SLOUŽÍ</a:t>
            </a:r>
          </a:p>
          <a:p>
            <a:r>
              <a:rPr lang="cs-CZ" sz="1100" dirty="0"/>
              <a:t>Sčítání lidu, domů a bytů</a:t>
            </a:r>
          </a:p>
          <a:p>
            <a:r>
              <a:rPr lang="cs-CZ" sz="1100" dirty="0"/>
              <a:t>Výběrové šetření pracovních sil (VŠPS)</a:t>
            </a:r>
          </a:p>
          <a:p>
            <a:r>
              <a:rPr lang="cs-CZ" sz="1100" dirty="0"/>
              <a:t>Strukturální mzdová statistika (ISPV, ISP)</a:t>
            </a:r>
          </a:p>
          <a:p>
            <a:pPr marL="0" lvl="2" indent="0" eaLnBrk="1" hangingPunct="1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Font typeface="Arial" charset="0"/>
              <a:buNone/>
              <a:defRPr/>
            </a:pPr>
            <a:r>
              <a:rPr lang="cs-CZ" sz="1100" dirty="0"/>
              <a:t>Evidence úřadů práce - </a:t>
            </a:r>
            <a:r>
              <a:rPr lang="cs-CZ" sz="1100" dirty="0">
                <a:latin typeface="+mn-lt"/>
                <a:cs typeface="+mn-cs"/>
                <a:sym typeface="Wingdings" pitchFamily="2" charset="2"/>
              </a:rPr>
              <a:t>statistika </a:t>
            </a:r>
            <a:r>
              <a:rPr lang="cs-CZ" sz="1100" dirty="0">
                <a:latin typeface="+mn-lt"/>
                <a:cs typeface="+mn-cs"/>
              </a:rPr>
              <a:t>uchazečů o zaměstnání (</a:t>
            </a:r>
            <a:r>
              <a:rPr lang="cs-CZ" sz="1100" dirty="0">
                <a:latin typeface="+mn-lt"/>
                <a:cs typeface="+mn-cs"/>
                <a:sym typeface="Wingdings" pitchFamily="2" charset="2"/>
              </a:rPr>
              <a:t>nezaměstnanosti) a volných pracovních míst, hlášení cizinců.</a:t>
            </a:r>
          </a:p>
          <a:p>
            <a:pPr marL="265113" indent="-265113" eaLnBrk="1" hangingPunct="1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Font typeface="Wingdings" pitchFamily="2" charset="2"/>
              <a:buNone/>
              <a:defRPr/>
            </a:pPr>
            <a:r>
              <a:rPr lang="cs-CZ" sz="1100" dirty="0">
                <a:latin typeface="+mn-lt"/>
                <a:cs typeface="+mn-cs"/>
              </a:rPr>
              <a:t>Úřady práce používají klasifikaci zaměstnání pro párování uchazečů o zaměstnání s volnými místy.</a:t>
            </a:r>
          </a:p>
          <a:p>
            <a:r>
              <a:rPr lang="cs-CZ" sz="1100" dirty="0"/>
              <a:t>Pojišťovny – hlášení pracovních úrazů</a:t>
            </a:r>
          </a:p>
          <a:p>
            <a:r>
              <a:rPr lang="cs-CZ" sz="1100" dirty="0"/>
              <a:t>Hygiena - kategorizace prací v souvislosti  se zákonem 258/2000 Sb., o ochraně veřejného zdraví </a:t>
            </a:r>
          </a:p>
          <a:p>
            <a:endParaRPr lang="cs-CZ" sz="1100" dirty="0"/>
          </a:p>
          <a:p>
            <a:r>
              <a:rPr lang="cs-CZ" sz="1100" dirty="0"/>
              <a:t>VŠPS (probíhá v rámci ČSÚ) – šetření domácností; pravidelné informace na trhu práce. Provedena analýza z hlediska ekonomického, demografického nebo sociálního.</a:t>
            </a:r>
          </a:p>
          <a:p>
            <a:r>
              <a:rPr lang="cs-CZ" sz="1100" dirty="0"/>
              <a:t>V první části dotazníku jsou zjišťovány základní identifikace o bytu a domácnostech ve vybraných bytech. V další části dotazníku jsou zjišťovány demografické údaje a vazby mezi jednotlivými členy domácností. Nejobsáhlejší částí dotazníku je oddíl zabývající se podrobnými údaji za všechny osoby 15leté a starší, obvykle bydlící v bytě (ekonomické postavení, charakteristika hlavního, resp. druhého, zaměstnání, předchozí pracovní zkušenost, hledání zaměstnání, obvyklé postavení, vzdělávání a situace respondenta před rokem).</a:t>
            </a:r>
          </a:p>
          <a:p>
            <a:endParaRPr lang="cs-CZ" sz="1100" dirty="0"/>
          </a:p>
          <a:p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02BF-09CE-4778-A24D-C57184AC663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4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cs-CZ" sz="1100"/>
              <a:t>Hlavní třídy jsou upořádány v klasifikaci na základě podobnosti vykonávaného zaměstnání. Jednotlivé pětimístné kódy jsou v klasifikaci seřazeny hierarchicky od nejsložitějších po nejjednodušší. </a:t>
            </a:r>
          </a:p>
          <a:p>
            <a:r>
              <a:rPr lang="cs-CZ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hlavní třída zahrnuje řídící pracovníky ( ne vedoucí), u kterých řízení převažuje více jak 50% pracovní doby, spolurozhodují o strategii společnosti, společných financích apod..</a:t>
            </a:r>
          </a:p>
          <a:p>
            <a:r>
              <a:rPr lang="cs-CZ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Pracovníci spadající do 2. hlavní třídy jsou vysoce kvalifikované, klíčové profese…..takové to nosné jádro společnosti (pozice manažer, senior, expert), u kterých se předpokládají znalosti a dovednosti na úrovni vysokoškolského vzdělání či vědecké kvalifikace. </a:t>
            </a:r>
          </a:p>
          <a:p>
            <a:r>
              <a:rPr lang="cs-CZ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hlavní třída zahrnuje samostatné, odborné pracovníky, techniky, u kterých se předpokládají znalosti a dovednosti na úrovni vzdělání Bc či VOŠ</a:t>
            </a:r>
          </a:p>
          <a:p>
            <a:r>
              <a:rPr lang="cs-CZ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hlavní třída zahrnuje „referentské, administrativní“ profese, u kterých se předpokládají znalosti a dovednosti na úrovni středoškolského vzdělání.. jede spíše o rutinní práce</a:t>
            </a:r>
          </a:p>
          <a:p>
            <a:r>
              <a:rPr lang="cs-CZ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hlavní třída zahrnuje zejména  kvalifikované řemeslné práce – výjimkou je oblast tisku a obrábění, které je pouze v 7. hlavní třídě CZISCO</a:t>
            </a:r>
          </a:p>
          <a:p>
            <a:r>
              <a:rPr lang="cs-CZ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hlavní třída zahrnuje obsluhu strojů a zařízení, montážní dělníky</a:t>
            </a:r>
          </a:p>
          <a:p>
            <a:r>
              <a:rPr lang="cs-CZ" sz="1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hlavní třída zahrnuje pomocné práce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02BF-09CE-4778-A24D-C57184AC663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1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/>
              <a:t>Pro správné zařazení zaměstnání do CZ-ISCO je potřeba znát více informací, které nás navedou na správnou třídu, ze které vybereme správný kód.</a:t>
            </a:r>
          </a:p>
          <a:p>
            <a:endParaRPr lang="cs-CZ" sz="1100" dirty="0"/>
          </a:p>
          <a:p>
            <a:r>
              <a:rPr lang="cs-CZ" sz="1100" dirty="0"/>
              <a:t>1. 5. hlavní třída obsahuje manuální i nemanuální profese</a:t>
            </a:r>
          </a:p>
          <a:p>
            <a:r>
              <a:rPr lang="cs-CZ" sz="1100" dirty="0"/>
              <a:t>2. Požadované vzdělání je dle KKOV - zpravidla:</a:t>
            </a:r>
          </a:p>
          <a:p>
            <a:r>
              <a:rPr lang="cs-CZ" sz="1100" dirty="0"/>
              <a:t>	1. Hlavní třída - R, T, V</a:t>
            </a:r>
          </a:p>
          <a:p>
            <a:pPr marL="0" indent="0">
              <a:buNone/>
            </a:pPr>
            <a:r>
              <a:rPr lang="cs-CZ" sz="1100" dirty="0"/>
              <a:t>	2 Hlavní třída - T, V</a:t>
            </a:r>
          </a:p>
          <a:p>
            <a:pPr marL="0" indent="0">
              <a:buNone/>
            </a:pPr>
            <a:r>
              <a:rPr lang="cs-CZ" altLang="cs-CZ" sz="1100" dirty="0">
                <a:solidFill>
                  <a:srgbClr val="FFC000"/>
                </a:solidFill>
              </a:rPr>
              <a:t>	3. Hlavní třída - K,L,M,N,R</a:t>
            </a:r>
          </a:p>
          <a:p>
            <a:pPr marL="0" indent="0">
              <a:buNone/>
            </a:pPr>
            <a:r>
              <a:rPr lang="cs-CZ" sz="1100" dirty="0">
                <a:solidFill>
                  <a:srgbClr val="FFC000"/>
                </a:solidFill>
              </a:rPr>
              <a:t>	4 – 8. Hlavní třída - </a:t>
            </a:r>
            <a:r>
              <a:rPr lang="cs-CZ" sz="1100" dirty="0">
                <a:solidFill>
                  <a:srgbClr val="7030A0"/>
                </a:solidFill>
                <a:latin typeface="+mn-lt"/>
                <a:cs typeface="+mn-cs"/>
              </a:rPr>
              <a:t>C,D,E,H,J,K,L,M</a:t>
            </a:r>
          </a:p>
          <a:p>
            <a:pPr marL="0" indent="0">
              <a:buNone/>
            </a:pPr>
            <a:r>
              <a:rPr lang="cs-CZ" sz="1100" dirty="0">
                <a:solidFill>
                  <a:srgbClr val="7030A0"/>
                </a:solidFill>
                <a:latin typeface="+mn-lt"/>
                <a:cs typeface="+mn-cs"/>
              </a:rPr>
              <a:t>	9. Hlavní třída - bez požadavku na vzdělání</a:t>
            </a:r>
            <a:endParaRPr lang="cs-CZ" sz="1100" dirty="0"/>
          </a:p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02BF-09CE-4778-A24D-C57184AC663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97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02BF-09CE-4778-A24D-C57184AC663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60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stanovisko-csu-ke-vztahu-gdpr-a-zpravodajske-povinnosti-podle-zakona-o-statni-statisticke-sluzbe" TargetMode="External"/><Relationship Id="rId2" Type="http://schemas.openxmlformats.org/officeDocument/2006/relationships/hyperlink" Target="https://www.mpsv.cz/cs/322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spv.cz/cz/Pro-respondenty-setreni/Aplikace-Obor-vzdelani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ory-vzdelani.cz/" TargetMode="External"/><Relationship Id="rId2" Type="http://schemas.openxmlformats.org/officeDocument/2006/relationships/hyperlink" Target="https://www.ispv.cz/cz/Pro-respondenty-setreni/Aplikace-Obor-vzdelani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pv.cz/cz/Pro-respondenty-setreni/Prirucka.asp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47851"/>
            <a:ext cx="8280920" cy="3021309"/>
          </a:xfrm>
        </p:spPr>
        <p:txBody>
          <a:bodyPr>
            <a:normAutofit fontScale="90000"/>
          </a:bodyPr>
          <a:lstStyle/>
          <a:p>
            <a:r>
              <a:rPr lang="cs-CZ" sz="4800" b="1" dirty="0"/>
              <a:t>Informačním systému o průměrném výdělku</a:t>
            </a:r>
            <a:br>
              <a:rPr lang="cs-CZ" b="1" dirty="0"/>
            </a:br>
            <a:br>
              <a:rPr lang="cs-CZ" b="1" dirty="0"/>
            </a:br>
            <a:r>
              <a:rPr lang="cs-CZ" sz="67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ISPV</a:t>
            </a:r>
            <a:endParaRPr lang="cs-CZ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733256"/>
            <a:ext cx="7200800" cy="43204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cs-CZ" dirty="0"/>
              <a:t>Semináře 2018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705C67D-0533-49D2-BE0C-823CDAAB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741" y="721059"/>
            <a:ext cx="3302643" cy="6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120F-09C8-4017-896A-CBD4E530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cs-CZ" dirty="0"/>
              <a:t>ZJEDNODUŠENÝ KÓD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BC542-CCF6-4609-A9D2-7B3B47DD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57150" indent="0">
              <a:spcAft>
                <a:spcPts val="600"/>
              </a:spcAft>
              <a:buNone/>
            </a:pPr>
            <a:r>
              <a:rPr lang="cs-CZ" sz="3900" dirty="0">
                <a:cs typeface="Arial" panose="020B0604020202020204" pitchFamily="34" charset="0"/>
              </a:rPr>
              <a:t>Vyplňování se týká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 VŠ –ukončení studia </a:t>
            </a:r>
            <a:r>
              <a:rPr lang="cs-CZ" dirty="0"/>
              <a:t>před rokem 1991</a:t>
            </a:r>
            <a:endParaRPr lang="cs-CZ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 VOŠ, SŠ, konzervatoře – před rokem 2006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Studium v zahraničí, cizinci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cs-CZ" sz="3900" dirty="0">
                <a:cs typeface="Arial" panose="020B0604020202020204" pitchFamily="34" charset="0"/>
              </a:rPr>
              <a:t>Zadává se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cs typeface="Arial" panose="020B0604020202020204" pitchFamily="34" charset="0"/>
              </a:rPr>
              <a:t>Rok ukončení studia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cs typeface="Arial" panose="020B0604020202020204" pitchFamily="34" charset="0"/>
              </a:rPr>
              <a:t>Typ školy </a:t>
            </a:r>
            <a:r>
              <a:rPr lang="cs-CZ" sz="2200" dirty="0">
                <a:cs typeface="Arial" panose="020B0604020202020204" pitchFamily="34" charset="0"/>
              </a:rPr>
              <a:t>(Střední škola bez maturity/s maturitou, Vyšší odborná škola, Konzervatoř, VŠ magisterský/ bakalářský/ doktorský studijní program)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cs typeface="Arial" panose="020B0604020202020204" pitchFamily="34" charset="0"/>
              </a:rPr>
              <a:t>Vystudovaný obor (výběr ze seznamu, např. Obchod)</a:t>
            </a:r>
          </a:p>
        </p:txBody>
      </p:sp>
    </p:spTree>
    <p:extLst>
      <p:ext uri="{BB962C8B-B14F-4D97-AF65-F5344CB8AC3E}">
        <p14:creationId xmlns:p14="http://schemas.microsoft.com/office/powerpoint/2010/main" val="69614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120F-09C8-4017-896A-CBD4E530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cs-CZ" dirty="0"/>
              <a:t>ZJEDNODUŠENÝ KÓD -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BC542-CCF6-4609-A9D2-7B3B47DD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7150" indent="0">
              <a:spcAft>
                <a:spcPts val="600"/>
              </a:spcAft>
              <a:buNone/>
            </a:pPr>
            <a:endParaRPr lang="cs-CZ" dirty="0">
              <a:cs typeface="Arial" panose="020B0604020202020204" pitchFamily="34" charset="0"/>
            </a:endParaRPr>
          </a:p>
          <a:p>
            <a:pPr marL="57150" indent="0">
              <a:spcAft>
                <a:spcPts val="600"/>
              </a:spcAft>
              <a:buNone/>
            </a:pPr>
            <a:endParaRPr lang="cs-CZ" dirty="0"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5D9FFA-AA46-43BF-8B00-49208F2DCB5C}"/>
              </a:ext>
            </a:extLst>
          </p:cNvPr>
          <p:cNvPicPr/>
          <p:nvPr/>
        </p:nvPicPr>
        <p:blipFill rotWithShape="1">
          <a:blip r:embed="rId2"/>
          <a:srcRect l="49999" t="19517" r="17989" b="50871"/>
          <a:stretch/>
        </p:blipFill>
        <p:spPr bwMode="auto">
          <a:xfrm>
            <a:off x="745232" y="1288002"/>
            <a:ext cx="7653536" cy="2535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76F093C-2CCD-4C53-AC6D-480F3A7E025B}"/>
              </a:ext>
            </a:extLst>
          </p:cNvPr>
          <p:cNvSpPr txBox="1">
            <a:spLocks/>
          </p:cNvSpPr>
          <p:nvPr/>
        </p:nvSpPr>
        <p:spPr>
          <a:xfrm>
            <a:off x="374848" y="3823550"/>
            <a:ext cx="8229600" cy="2601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9600" dirty="0">
                <a:cs typeface="Arial" panose="020B0604020202020204" pitchFamily="34" charset="0"/>
              </a:rPr>
              <a:t>Kód méně podrobný, je nutné zadat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600" dirty="0">
                <a:cs typeface="Arial" panose="020B0604020202020204" pitchFamily="34" charset="0"/>
              </a:rPr>
              <a:t>rok ukončení studia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600" dirty="0">
                <a:cs typeface="Arial" panose="020B0604020202020204" pitchFamily="34" charset="0"/>
              </a:rPr>
              <a:t>typ školy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600" dirty="0">
                <a:cs typeface="Arial" panose="020B0604020202020204" pitchFamily="34" charset="0"/>
              </a:rPr>
              <a:t>vystudovaný obor - výběr ze seznamu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cs-CZ" sz="8000" dirty="0">
                <a:cs typeface="Arial" panose="020B0604020202020204" pitchFamily="34" charset="0"/>
              </a:rPr>
              <a:t>Pozn.:  u absolventa gymnázia (který dostudoval před rokem 2006) zvolit obor "Gymnázia, lycea, praktické školy, rodinné školy"</a:t>
            </a:r>
            <a:endParaRPr lang="pl-PL" sz="8000" dirty="0">
              <a:cs typeface="Arial" panose="020B0604020202020204" pitchFamily="34" charset="0"/>
            </a:endParaRPr>
          </a:p>
          <a:p>
            <a:pPr marL="514350" indent="-457200">
              <a:spcAft>
                <a:spcPts val="600"/>
              </a:spcAft>
            </a:pPr>
            <a:endParaRPr lang="cs-CZ" dirty="0">
              <a:cs typeface="Arial" panose="020B0604020202020204" pitchFamily="34" charset="0"/>
            </a:endParaRPr>
          </a:p>
          <a:p>
            <a:pPr marL="514350" indent="-457200">
              <a:spcAft>
                <a:spcPts val="600"/>
              </a:spcAft>
            </a:pPr>
            <a:endParaRPr lang="cs-CZ" dirty="0">
              <a:cs typeface="Arial" panose="020B0604020202020204" pitchFamily="34" charset="0"/>
            </a:endParaRPr>
          </a:p>
          <a:p>
            <a:pPr marL="57150" indent="0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</a:pPr>
            <a:endParaRPr 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0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120F-09C8-4017-896A-CBD4E530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0337"/>
            <a:ext cx="8229600" cy="1143000"/>
          </a:xfrm>
        </p:spPr>
        <p:txBody>
          <a:bodyPr/>
          <a:lstStyle/>
          <a:p>
            <a:r>
              <a:rPr lang="cs-CZ" dirty="0"/>
              <a:t>ZJEDNODUŠENÝ KÓD - Zahraničí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BC542-CCF6-4609-A9D2-7B3B47DD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7150" indent="0">
              <a:spcAft>
                <a:spcPts val="600"/>
              </a:spcAft>
              <a:buNone/>
            </a:pPr>
            <a:endParaRPr lang="cs-CZ" dirty="0">
              <a:cs typeface="Arial" panose="020B0604020202020204" pitchFamily="34" charset="0"/>
            </a:endParaRPr>
          </a:p>
          <a:p>
            <a:pPr marL="57150" indent="0">
              <a:spcAft>
                <a:spcPts val="600"/>
              </a:spcAft>
              <a:buNone/>
            </a:pPr>
            <a:endParaRPr lang="cs-CZ" dirty="0"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DE6537-A951-4A90-A27E-4DA82451D31A}"/>
              </a:ext>
            </a:extLst>
          </p:cNvPr>
          <p:cNvPicPr/>
          <p:nvPr/>
        </p:nvPicPr>
        <p:blipFill rotWithShape="1">
          <a:blip r:embed="rId2"/>
          <a:srcRect l="-165" t="6272" r="68254" b="68119"/>
          <a:stretch/>
        </p:blipFill>
        <p:spPr bwMode="auto">
          <a:xfrm>
            <a:off x="745232" y="1303337"/>
            <a:ext cx="7653536" cy="2535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61737B5-0E4C-40CB-9F6B-73068A693486}"/>
              </a:ext>
            </a:extLst>
          </p:cNvPr>
          <p:cNvSpPr txBox="1">
            <a:spLocks/>
          </p:cNvSpPr>
          <p:nvPr/>
        </p:nvSpPr>
        <p:spPr>
          <a:xfrm>
            <a:off x="457200" y="3905104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9600" dirty="0">
                <a:cs typeface="Arial" panose="020B0604020202020204" pitchFamily="34" charset="0"/>
              </a:rPr>
              <a:t>Kód méně podrobný, je nutné zadat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600" dirty="0">
                <a:cs typeface="Arial" panose="020B0604020202020204" pitchFamily="34" charset="0"/>
              </a:rPr>
              <a:t>rok ukončení studia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600" dirty="0">
                <a:cs typeface="Arial" panose="020B0604020202020204" pitchFamily="34" charset="0"/>
              </a:rPr>
              <a:t>typ školy (</a:t>
            </a:r>
            <a:r>
              <a:rPr lang="pl-PL" sz="9600" dirty="0">
                <a:cs typeface="Arial" panose="020B0604020202020204" pitchFamily="34" charset="0"/>
              </a:rPr>
              <a:t>pouze 2 volby, vysoká nebo střední škola</a:t>
            </a:r>
            <a:r>
              <a:rPr lang="cs-CZ" sz="9600" dirty="0"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9600" dirty="0">
                <a:cs typeface="Arial" panose="020B0604020202020204" pitchFamily="34" charset="0"/>
              </a:rPr>
              <a:t>vystudovaný obor - výběr ze seznamu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cs-CZ" sz="8000" dirty="0">
                <a:cs typeface="Arial" panose="020B0604020202020204" pitchFamily="34" charset="0"/>
              </a:rPr>
              <a:t>Pozn.: studium na Slovensku se pokládá za studium v zahraničí bez ohledu na rok studia </a:t>
            </a:r>
            <a:r>
              <a:rPr lang="pl-PL" sz="8000" dirty="0">
                <a:cs typeface="Arial" panose="020B0604020202020204" pitchFamily="34" charset="0"/>
              </a:rPr>
              <a:t>(rozhoduje místo studia)</a:t>
            </a:r>
          </a:p>
          <a:p>
            <a:pPr marL="514350" indent="-457200">
              <a:spcAft>
                <a:spcPts val="600"/>
              </a:spcAft>
            </a:pPr>
            <a:endParaRPr lang="cs-CZ" dirty="0">
              <a:cs typeface="Arial" panose="020B0604020202020204" pitchFamily="34" charset="0"/>
            </a:endParaRPr>
          </a:p>
          <a:p>
            <a:pPr marL="514350" indent="-457200">
              <a:spcAft>
                <a:spcPts val="600"/>
              </a:spcAft>
            </a:pPr>
            <a:endParaRPr lang="cs-CZ" dirty="0">
              <a:cs typeface="Arial" panose="020B0604020202020204" pitchFamily="34" charset="0"/>
            </a:endParaRPr>
          </a:p>
          <a:p>
            <a:pPr marL="57150" indent="0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</a:pPr>
            <a:endParaRPr lang="cs-CZ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9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120F-09C8-4017-896A-CBD4E530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cs-CZ" dirty="0"/>
              <a:t>Pravidla vyplňování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BC542-CCF6-4609-A9D2-7B3B47DD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400050">
              <a:spcAft>
                <a:spcPts val="600"/>
              </a:spcAft>
            </a:pPr>
            <a:r>
              <a:rPr lang="cs-CZ" sz="2400" dirty="0">
                <a:cs typeface="Arial" panose="020B0604020202020204" pitchFamily="34" charset="0"/>
              </a:rPr>
              <a:t>Vždy vyplnit nejvyšší dosažené vzdělání </a:t>
            </a:r>
            <a:r>
              <a:rPr lang="cs-CZ" sz="2000" dirty="0">
                <a:cs typeface="Arial" panose="020B0604020202020204" pitchFamily="34" charset="0"/>
              </a:rPr>
              <a:t>(Pokud má zaměstnanec ukončeno více škol se stejným nejvyšším vzděláním, vyplnit obor, který nejvíce odpovídá požadavkům na jeho pracovní pozici.) </a:t>
            </a:r>
          </a:p>
          <a:p>
            <a:pPr marL="400050">
              <a:spcAft>
                <a:spcPts val="600"/>
              </a:spcAft>
            </a:pPr>
            <a:r>
              <a:rPr lang="cs-CZ" sz="2400" dirty="0">
                <a:cs typeface="Arial" panose="020B0604020202020204" pitchFamily="34" charset="0"/>
              </a:rPr>
              <a:t>Nevyplňovat za pracovníky na DPP, DPČ, mateřské, rodičovské</a:t>
            </a:r>
          </a:p>
          <a:p>
            <a:r>
              <a:rPr lang="cs-CZ" sz="2400" dirty="0"/>
              <a:t>V nařízení o GDPR jsou obsaženy výjimky, na které se ochrana osobních údajů </a:t>
            </a:r>
            <a:r>
              <a:rPr lang="cs-CZ" sz="2400" b="1" dirty="0"/>
              <a:t>nevztahuje</a:t>
            </a:r>
            <a:r>
              <a:rPr lang="cs-CZ" sz="2400" dirty="0"/>
              <a:t>, a jednou z nich je statistická povinnost v rámci </a:t>
            </a:r>
            <a:r>
              <a:rPr lang="cs-CZ" sz="2400" b="1" dirty="0"/>
              <a:t>zákona o státní statistické službě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1800" dirty="0"/>
              <a:t>Podrobněji ke statistickým zjišťováním prováděných dle </a:t>
            </a:r>
            <a:r>
              <a:rPr lang="cs-CZ" sz="1800" b="1" dirty="0"/>
              <a:t>zákona o státní statistické službě</a:t>
            </a:r>
            <a:endParaRPr lang="cs-CZ" sz="1800" dirty="0"/>
          </a:p>
          <a:p>
            <a:r>
              <a:rPr lang="cs-CZ" sz="1800" u="sng" dirty="0">
                <a:hlinkClick r:id="rId2"/>
              </a:rPr>
              <a:t>https://www.mpsv.cz/cs/3226</a:t>
            </a:r>
            <a:endParaRPr lang="cs-CZ" sz="1800" dirty="0"/>
          </a:p>
          <a:p>
            <a:r>
              <a:rPr lang="cs-CZ" sz="1800" u="sng" dirty="0">
                <a:hlinkClick r:id="rId3"/>
              </a:rPr>
              <a:t>https://www.czso.cz/csu/czso/stanovisko-csu-ke-vztahu-gdpr-a-zpravodajske-povinnosti-podle-zakona-o-statni-statisticke-sluzbe</a:t>
            </a:r>
            <a:endParaRPr lang="cs-CZ" sz="1800" dirty="0"/>
          </a:p>
          <a:p>
            <a:pPr marL="0" indent="0">
              <a:buNone/>
            </a:pPr>
            <a:r>
              <a:rPr lang="cs-CZ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670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BBC1F-6B3B-422F-BF37-152FC914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8245823" cy="711502"/>
          </a:xfrm>
        </p:spPr>
        <p:txBody>
          <a:bodyPr>
            <a:normAutofit fontScale="90000"/>
          </a:bodyPr>
          <a:lstStyle/>
          <a:p>
            <a:r>
              <a:rPr lang="cs-CZ" dirty="0"/>
              <a:t>Dostupné informace, číselníky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EFDFDD-7D51-45AD-BA80-3E8D61404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62" y="1457536"/>
            <a:ext cx="8245823" cy="711502"/>
          </a:xfrm>
        </p:spPr>
        <p:txBody>
          <a:bodyPr>
            <a:normAutofit/>
          </a:bodyPr>
          <a:lstStyle/>
          <a:p>
            <a:endParaRPr lang="cs-CZ" sz="1600" dirty="0">
              <a:hlinkClick r:id="rId2"/>
            </a:endParaRPr>
          </a:p>
          <a:p>
            <a:endParaRPr lang="en-US" sz="16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CA0143-CDE9-4B7F-9CF6-D25B2C0FDCC1}"/>
              </a:ext>
            </a:extLst>
          </p:cNvPr>
          <p:cNvPicPr/>
          <p:nvPr/>
        </p:nvPicPr>
        <p:blipFill rotWithShape="1">
          <a:blip r:embed="rId3"/>
          <a:srcRect l="63361" t="18942" r="12593" b="29570"/>
          <a:stretch/>
        </p:blipFill>
        <p:spPr bwMode="auto">
          <a:xfrm>
            <a:off x="246015" y="1556792"/>
            <a:ext cx="5364578" cy="4190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7F8B7FB-2B60-44D2-AE73-9147A9BE51C0}"/>
              </a:ext>
            </a:extLst>
          </p:cNvPr>
          <p:cNvSpPr/>
          <p:nvPr/>
        </p:nvSpPr>
        <p:spPr>
          <a:xfrm>
            <a:off x="4470078" y="4828350"/>
            <a:ext cx="4392488" cy="1400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cs typeface="Arial" panose="020B0604020202020204" pitchFamily="34" charset="0"/>
              </a:rPr>
              <a:t>Telefonickou konzultaci poskytnou:</a:t>
            </a:r>
          </a:p>
          <a:p>
            <a:r>
              <a:rPr lang="cs-CZ" sz="2000" dirty="0">
                <a:cs typeface="Arial" panose="020B0604020202020204" pitchFamily="34" charset="0"/>
              </a:rPr>
              <a:t>Ing. Kateřina Hubíková, tel. 577 601 395</a:t>
            </a:r>
          </a:p>
          <a:p>
            <a:r>
              <a:rPr lang="cs-CZ" sz="2000" dirty="0">
                <a:cs typeface="Arial" panose="020B0604020202020204" pitchFamily="34" charset="0"/>
              </a:rPr>
              <a:t>Hana Krejčová, tel. 577 601 334</a:t>
            </a:r>
          </a:p>
          <a:p>
            <a:r>
              <a:rPr lang="cs-CZ" sz="2000" dirty="0">
                <a:cs typeface="Arial" panose="020B0604020202020204" pitchFamily="34" charset="0"/>
              </a:rPr>
              <a:t>Richard Zemánek, tel. 577 601 339</a:t>
            </a:r>
          </a:p>
        </p:txBody>
      </p:sp>
    </p:spTree>
    <p:extLst>
      <p:ext uri="{BB962C8B-B14F-4D97-AF65-F5344CB8AC3E}">
        <p14:creationId xmlns:p14="http://schemas.microsoft.com/office/powerpoint/2010/main" val="27354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BBC1F-6B3B-422F-BF37-152FC914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7"/>
            <a:ext cx="8245823" cy="711502"/>
          </a:xfrm>
        </p:spPr>
        <p:txBody>
          <a:bodyPr>
            <a:normAutofit fontScale="90000"/>
          </a:bodyPr>
          <a:lstStyle/>
          <a:p>
            <a:br>
              <a:rPr lang="cs-CZ" sz="4300" dirty="0"/>
            </a:br>
            <a:r>
              <a:rPr lang="cs-CZ" sz="4300" dirty="0"/>
              <a:t>Aplikace Výběr oboru vzdělání</a:t>
            </a:r>
            <a:br>
              <a:rPr lang="cs-CZ" dirty="0"/>
            </a:br>
            <a:endParaRPr lang="cs-C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EFDFDD-7D51-45AD-BA80-3E8D61404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86" y="1484784"/>
            <a:ext cx="8245823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4100" dirty="0">
                <a:cs typeface="Arial" panose="020B0604020202020204" pitchFamily="34" charset="0"/>
              </a:rPr>
              <a:t>Vstup do webové aplikace Výběr oboru vzdělání</a:t>
            </a:r>
          </a:p>
          <a:p>
            <a:r>
              <a:rPr lang="cs-CZ" sz="3600" dirty="0">
                <a:cs typeface="Arial" panose="020B0604020202020204" pitchFamily="34" charset="0"/>
              </a:rPr>
              <a:t>přes webové stránky ISPV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dirty="0">
                <a:cs typeface="Arial" panose="020B0604020202020204" pitchFamily="34" charset="0"/>
                <a:hlinkClick r:id="rId2"/>
              </a:rPr>
              <a:t>https://www.ispv.cz/cz/Pro-respondenty-setreni/Aplikace-Obor-vzdelani.aspx</a:t>
            </a:r>
            <a:endParaRPr lang="cs-CZ" sz="26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3600" dirty="0">
                <a:cs typeface="Arial" panose="020B0604020202020204" pitchFamily="34" charset="0"/>
              </a:rPr>
              <a:t>na adrese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600" u="sng" dirty="0">
                <a:hlinkClick r:id="rId3"/>
              </a:rPr>
              <a:t>https://www.obory-vzdelani.cz/</a:t>
            </a:r>
            <a:endParaRPr lang="cs-CZ" sz="2600" dirty="0"/>
          </a:p>
          <a:p>
            <a:pPr marL="0" indent="0">
              <a:buNone/>
            </a:pPr>
            <a:endParaRPr lang="cs-CZ" sz="3600" dirty="0"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4100" dirty="0"/>
              <a:t>Příručka pro přípravu dat</a:t>
            </a:r>
          </a:p>
          <a:p>
            <a:r>
              <a:rPr lang="cs-CZ" sz="3600" dirty="0"/>
              <a:t>informace o metodice naplňování položky k dispozici na adrese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600" u="sng" dirty="0">
                <a:hlinkClick r:id="rId4"/>
              </a:rPr>
              <a:t>https://www.ispv.cz/cz/Pro-respondenty-setreni/Prirucka.aspx</a:t>
            </a:r>
            <a:endParaRPr lang="cs-CZ" sz="2600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70751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Nejčastější nedostatky v datech pro ISPV</a:t>
            </a:r>
            <a:endParaRPr lang="cs-CZ">
              <a:solidFill>
                <a:schemeClr val="tx1"/>
              </a:solidFill>
              <a:cs typeface="Calibr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D1C5630-5FE4-4EC6-A636-DDB7D2E1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19" y="991135"/>
            <a:ext cx="2743200" cy="5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Údaje o ekonomickém subjektu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DE78A00-0577-4AE4-8409-CABC4007A16F}"/>
              </a:ext>
            </a:extLst>
          </p:cNvPr>
          <p:cNvSpPr/>
          <p:nvPr/>
        </p:nvSpPr>
        <p:spPr>
          <a:xfrm>
            <a:off x="6179684" y="3068960"/>
            <a:ext cx="2376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nepatří sem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např. DPP, DPČ, mateřské, rodičovské, …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D98A77A9-63EE-4E9B-93B3-E932BE1B43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053" y="1434614"/>
          <a:ext cx="5593113" cy="4946712"/>
        </p:xfrm>
        <a:graphic>
          <a:graphicData uri="http://schemas.openxmlformats.org/drawingml/2006/table">
            <a:tbl>
              <a:tblPr/>
              <a:tblGrid>
                <a:gridCol w="252853">
                  <a:extLst>
                    <a:ext uri="{9D8B030D-6E8A-4147-A177-3AD203B41FA5}">
                      <a16:colId xmlns:a16="http://schemas.microsoft.com/office/drawing/2014/main" val="3915778527"/>
                    </a:ext>
                  </a:extLst>
                </a:gridCol>
                <a:gridCol w="1244038">
                  <a:extLst>
                    <a:ext uri="{9D8B030D-6E8A-4147-A177-3AD203B41FA5}">
                      <a16:colId xmlns:a16="http://schemas.microsoft.com/office/drawing/2014/main" val="3351294861"/>
                    </a:ext>
                  </a:extLst>
                </a:gridCol>
                <a:gridCol w="333767">
                  <a:extLst>
                    <a:ext uri="{9D8B030D-6E8A-4147-A177-3AD203B41FA5}">
                      <a16:colId xmlns:a16="http://schemas.microsoft.com/office/drawing/2014/main" val="1280021454"/>
                    </a:ext>
                  </a:extLst>
                </a:gridCol>
                <a:gridCol w="3762455">
                  <a:extLst>
                    <a:ext uri="{9D8B030D-6E8A-4147-A177-3AD203B41FA5}">
                      <a16:colId xmlns:a16="http://schemas.microsoft.com/office/drawing/2014/main" val="37933236"/>
                    </a:ext>
                  </a:extLst>
                </a:gridCol>
              </a:tblGrid>
              <a:tr h="2323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21211"/>
                  </a:ext>
                </a:extLst>
              </a:tr>
              <a:tr h="1637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61204"/>
                  </a:ext>
                </a:extLst>
              </a:tr>
              <a:tr h="165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ICO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Identifikační číslo ekonomického subjektu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77899"/>
                  </a:ext>
                </a:extLst>
              </a:tr>
              <a:tr h="165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NAZEV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Název ekonomického subjektu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228956"/>
                  </a:ext>
                </a:extLst>
              </a:tr>
              <a:tr h="165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ULICECP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Ulice a číslo popisné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3627"/>
                  </a:ext>
                </a:extLst>
              </a:tr>
              <a:tr h="165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MISTO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Místo sídla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18836"/>
                  </a:ext>
                </a:extLst>
              </a:tr>
              <a:tr h="165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PSC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Poštovní směrovací číslo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53748"/>
                  </a:ext>
                </a:extLst>
              </a:tr>
              <a:tr h="1658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LAU1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Okres sídla podle číselníku LAU 1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05371"/>
                  </a:ext>
                </a:extLst>
              </a:tr>
              <a:tr h="280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HRMZDYQ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Hrubé mzdy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45340"/>
                  </a:ext>
                </a:extLst>
              </a:tr>
              <a:tr h="280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PONEQ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Nepravidelné odměny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052996"/>
                  </a:ext>
                </a:extLst>
              </a:tr>
              <a:tr h="280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ODPRACDQ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Odpracovaná doba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670037"/>
                  </a:ext>
                </a:extLst>
              </a:tr>
              <a:tr h="280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PRESCASQ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Přesčasové hodiny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91393"/>
                  </a:ext>
                </a:extLst>
              </a:tr>
              <a:tr h="280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ABSCELKQ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Neodpracované hodiny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40709"/>
                  </a:ext>
                </a:extLst>
              </a:tr>
              <a:tr h="280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ABSPLACQ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Neodpracované placené hodiny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67216"/>
                  </a:ext>
                </a:extLst>
              </a:tr>
              <a:tr h="280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POCFYZQ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Průměrný počet zaměstnanců (fyz. osob)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866956"/>
                  </a:ext>
                </a:extLst>
              </a:tr>
              <a:tr h="2807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POCPREPQ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Průměrný přepočtený počet zaměstnanců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54867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OONQ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Celkové ostatní osobní náklady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18027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ODMDPCQ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Odměny na dohody o pracovní činnosti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35086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HODDPCQ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Hodiny odpracované na dohody o pracovní činnosti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106539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ODMDPPQ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Odměny na dohody o provedení práce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76284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HODDPPQ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Hodiny odpracované na dohody o provedení práce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32757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ODMSTATQ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Odměny členů statutárních orgánů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68829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ODSTUPQ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Odchodné a odstupné při skončení pracovního poměru</a:t>
                      </a:r>
                    </a:p>
                  </a:txBody>
                  <a:tcPr marL="64208" marR="7134" marT="7134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162527"/>
                  </a:ext>
                </a:extLst>
              </a:tr>
            </a:tbl>
          </a:graphicData>
        </a:graphic>
      </p:graphicFrame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C92E3545-A4CC-41E5-92C0-182F02516ED1}"/>
              </a:ext>
            </a:extLst>
          </p:cNvPr>
          <p:cNvSpPr/>
          <p:nvPr/>
        </p:nvSpPr>
        <p:spPr>
          <a:xfrm>
            <a:off x="395535" y="2708920"/>
            <a:ext cx="8208913" cy="24482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00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65DFD-F45D-4B1D-A285-2BD5BDBC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2. Počet zaměstnanců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7CC5417-5962-49A3-890D-D4844F3140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7584" y="1628800"/>
          <a:ext cx="7325529" cy="4680525"/>
        </p:xfrm>
        <a:graphic>
          <a:graphicData uri="http://schemas.openxmlformats.org/drawingml/2006/table">
            <a:tbl>
              <a:tblPr/>
              <a:tblGrid>
                <a:gridCol w="331173">
                  <a:extLst>
                    <a:ext uri="{9D8B030D-6E8A-4147-A177-3AD203B41FA5}">
                      <a16:colId xmlns:a16="http://schemas.microsoft.com/office/drawing/2014/main" val="2765679529"/>
                    </a:ext>
                  </a:extLst>
                </a:gridCol>
                <a:gridCol w="1629367">
                  <a:extLst>
                    <a:ext uri="{9D8B030D-6E8A-4147-A177-3AD203B41FA5}">
                      <a16:colId xmlns:a16="http://schemas.microsoft.com/office/drawing/2014/main" val="3460211841"/>
                    </a:ext>
                  </a:extLst>
                </a:gridCol>
                <a:gridCol w="437147">
                  <a:extLst>
                    <a:ext uri="{9D8B030D-6E8A-4147-A177-3AD203B41FA5}">
                      <a16:colId xmlns:a16="http://schemas.microsoft.com/office/drawing/2014/main" val="3523939450"/>
                    </a:ext>
                  </a:extLst>
                </a:gridCol>
                <a:gridCol w="4927842">
                  <a:extLst>
                    <a:ext uri="{9D8B030D-6E8A-4147-A177-3AD203B41FA5}">
                      <a16:colId xmlns:a16="http://schemas.microsoft.com/office/drawing/2014/main" val="3260638737"/>
                    </a:ext>
                  </a:extLst>
                </a:gridCol>
              </a:tblGrid>
              <a:tr h="28170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– Údaje o ekonomickém subjektu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81609"/>
                  </a:ext>
                </a:extLst>
              </a:tr>
              <a:tr h="199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13617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ICO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Identifikační číslo ekonomického subjektu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882627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NAZEV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Název ekonomického subjektu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47563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ULICECP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Ulice a číslo popisné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162637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MISTO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Místo sídla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95920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PSC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Poštovní směrovací číslo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531419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LAU1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Okres sídla podle číselníku LAU 1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2017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HRMZDYQ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Hrubé mzdy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46898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PONEQ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Nepravidelné odměny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06884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ODPRACDQ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Odpracovaná doba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13341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PRESCASQ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Přesčasové hodiny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46853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ABSCELKQ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Neodpracované hodiny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73239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ABSPLACQ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Neodpracované placené hodiny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0009"/>
                  </a:ext>
                </a:extLst>
              </a:tr>
              <a:tr h="263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POCFYZQ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6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Průměrný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počet zaměstnanců (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osob)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85998"/>
                  </a:ext>
                </a:extLst>
              </a:tr>
              <a:tr h="263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POCPREPQ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6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Průměrný přepočtený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zaměstnanců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48338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OONQ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Celkové ostatní osobní náklady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34742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ODMDPCQ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Odměny na dohody o pracovní činnosti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82073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HODDPCQ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Hodiny odpracované na dohody o pracovní činnosti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55854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ODMDPPQ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Odměny na dohody o provedení práce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393503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HODDPPQ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Hodiny odpracované na dohody o provedení práce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71045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ODMSTATQ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Odměny členů statutárních orgánů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81254"/>
                  </a:ext>
                </a:extLst>
              </a:tr>
              <a:tr h="193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</a:t>
                      </a:r>
                    </a:p>
                  </a:txBody>
                  <a:tcPr marL="8787" marR="8787" marT="87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ODSTUPQ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787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Odchodné a odstupné při skončení pracovního poměru</a:t>
                      </a:r>
                    </a:p>
                  </a:txBody>
                  <a:tcPr marL="79084" marR="8787" marT="878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15007"/>
                  </a:ext>
                </a:extLst>
              </a:tr>
            </a:tbl>
          </a:graphicData>
        </a:graphic>
      </p:graphicFrame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517DFE4-E125-476C-8F1C-0AF33C24360D}"/>
              </a:ext>
            </a:extLst>
          </p:cNvPr>
          <p:cNvSpPr/>
          <p:nvPr/>
        </p:nvSpPr>
        <p:spPr>
          <a:xfrm>
            <a:off x="757402" y="4365104"/>
            <a:ext cx="7467719" cy="69073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724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D47BF-0AC3-49BD-9174-E8B9A550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3. Pravidelné a nepravidelné odměny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18AA4DD-E928-4CBA-957F-C401CF147D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450" y="1678305"/>
          <a:ext cx="7023100" cy="329184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14785056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63135908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591944618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720617768"/>
                    </a:ext>
                  </a:extLst>
                </a:gridCol>
              </a:tblGrid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ekonomickém subjektu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38951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15199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85144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PONEQ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Nepravidelné odměny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09495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315871"/>
                  </a:ext>
                </a:extLst>
              </a:tr>
              <a:tr h="8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067143"/>
                  </a:ext>
                </a:extLst>
              </a:tr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pracovních poměrech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8093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60976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MZDA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Mzda za práci zúčtovaná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48676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POPRAV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Prémie a odměny pravidelné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69878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PONEPRAV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Prémie a odměny nepravidelné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5312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PRIPPCAS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Příplatky za přesčas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98533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PRIPLAT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Další příplatky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53324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520144"/>
                  </a:ext>
                </a:extLst>
              </a:tr>
            </a:tbl>
          </a:graphicData>
        </a:graphic>
      </p:graphicFrame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53236CD-0BCD-4EFD-9C46-F5E766930FA4}"/>
              </a:ext>
            </a:extLst>
          </p:cNvPr>
          <p:cNvSpPr/>
          <p:nvPr/>
        </p:nvSpPr>
        <p:spPr>
          <a:xfrm>
            <a:off x="1021154" y="2331815"/>
            <a:ext cx="7115242" cy="45402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D8D8716-22D0-487C-83D2-77A10BDEA938}"/>
              </a:ext>
            </a:extLst>
          </p:cNvPr>
          <p:cNvSpPr/>
          <p:nvPr/>
        </p:nvSpPr>
        <p:spPr>
          <a:xfrm>
            <a:off x="1021154" y="3737001"/>
            <a:ext cx="7115242" cy="7078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4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34678"/>
            <a:ext cx="8291264" cy="1210146"/>
          </a:xfrm>
        </p:spPr>
        <p:txBody>
          <a:bodyPr>
            <a:no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cs typeface="Arial" panose="020B0604020202020204" pitchFamily="34" charset="0"/>
              </a:rPr>
              <a:t>Důvody pro zavedení nové položky</a:t>
            </a:r>
            <a:endParaRPr lang="cs-CZ" sz="2400" dirty="0"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cs-CZ" dirty="0">
                <a:cs typeface="Arial" panose="020B0604020202020204" pitchFamily="34" charset="0"/>
              </a:rPr>
              <a:t>Naplňování položky OBORVZD</a:t>
            </a:r>
          </a:p>
          <a:p>
            <a:pPr>
              <a:spcAft>
                <a:spcPts val="1200"/>
              </a:spcAft>
            </a:pPr>
            <a:r>
              <a:rPr lang="cs-CZ" dirty="0">
                <a:cs typeface="Arial" panose="020B0604020202020204" pitchFamily="34" charset="0"/>
              </a:rPr>
              <a:t>Diskuze</a:t>
            </a:r>
          </a:p>
          <a:p>
            <a:pPr>
              <a:spcAft>
                <a:spcPts val="1200"/>
              </a:spcAft>
            </a:pPr>
            <a:r>
              <a:rPr lang="cs-CZ" dirty="0">
                <a:cs typeface="Arial" panose="020B0604020202020204" pitchFamily="34" charset="0"/>
              </a:rPr>
              <a:t>Nejčastější nedostatky v datech pro ISPV</a:t>
            </a:r>
          </a:p>
          <a:p>
            <a:pPr>
              <a:spcAft>
                <a:spcPts val="1200"/>
              </a:spcAft>
            </a:pPr>
            <a:r>
              <a:rPr lang="cs-CZ" dirty="0">
                <a:cs typeface="Arial" panose="020B0604020202020204" pitchFamily="34" charset="0"/>
              </a:rPr>
              <a:t>Klasifikace zaměstnání CZ-ISCO</a:t>
            </a:r>
          </a:p>
        </p:txBody>
      </p:sp>
    </p:spTree>
    <p:extLst>
      <p:ext uri="{BB962C8B-B14F-4D97-AF65-F5344CB8AC3E}">
        <p14:creationId xmlns:p14="http://schemas.microsoft.com/office/powerpoint/2010/main" val="40921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D47BF-0AC3-49BD-9174-E8B9A550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3. Pravidelné a nepravidelné odměny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18AA4DD-E928-4CBA-957F-C401CF147D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450" y="1678305"/>
          <a:ext cx="7023100" cy="329184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14785056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63135908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591944618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720617768"/>
                    </a:ext>
                  </a:extLst>
                </a:gridCol>
              </a:tblGrid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ekonomickém subjektu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38951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15199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85144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PONEQ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Nepravidelné odměny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09495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315871"/>
                  </a:ext>
                </a:extLst>
              </a:tr>
              <a:tr h="8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067143"/>
                  </a:ext>
                </a:extLst>
              </a:tr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pracovních poměrech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8093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60976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MZDA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Mzda za práci zúčtovaná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48676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POPRAV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Prémie a odměny pravidelné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69878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PONEPRAV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Prémie a odměny nepravidelné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5312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PRIPPCAS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Příplatky za přesčas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98533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PRIPLAT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Další příplatky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53324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520144"/>
                  </a:ext>
                </a:extLst>
              </a:tr>
            </a:tbl>
          </a:graphicData>
        </a:graphic>
      </p:graphicFrame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53236CD-0BCD-4EFD-9C46-F5E766930FA4}"/>
              </a:ext>
            </a:extLst>
          </p:cNvPr>
          <p:cNvSpPr/>
          <p:nvPr/>
        </p:nvSpPr>
        <p:spPr>
          <a:xfrm>
            <a:off x="1021154" y="2331815"/>
            <a:ext cx="7115242" cy="45402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D8D8716-22D0-487C-83D2-77A10BDEA938}"/>
              </a:ext>
            </a:extLst>
          </p:cNvPr>
          <p:cNvSpPr/>
          <p:nvPr/>
        </p:nvSpPr>
        <p:spPr>
          <a:xfrm>
            <a:off x="1021154" y="3737001"/>
            <a:ext cx="7115242" cy="7078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390D0AD-BD9B-406D-B265-6431ED7EE795}"/>
              </a:ext>
            </a:extLst>
          </p:cNvPr>
          <p:cNvSpPr/>
          <p:nvPr/>
        </p:nvSpPr>
        <p:spPr>
          <a:xfrm>
            <a:off x="1060450" y="5369045"/>
            <a:ext cx="3312368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u="sng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C00000"/>
                  </a:solidFill>
                </a:uFill>
                <a:latin typeface="Arial" charset="0"/>
                <a:cs typeface="Arial" charset="0"/>
              </a:rPr>
              <a:t>pravidelné odměny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cs-CZ" sz="2000" b="1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vyhodnocovány měsíčně</a:t>
            </a:r>
          </a:p>
        </p:txBody>
      </p:sp>
    </p:spTree>
    <p:extLst>
      <p:ext uri="{BB962C8B-B14F-4D97-AF65-F5344CB8AC3E}">
        <p14:creationId xmlns:p14="http://schemas.microsoft.com/office/powerpoint/2010/main" val="48677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D47BF-0AC3-49BD-9174-E8B9A550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3. Pravidelné a nepravidelné odměny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18AA4DD-E928-4CBA-957F-C401CF147D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450" y="1678305"/>
          <a:ext cx="7023100" cy="329184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14785056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63135908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591944618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720617768"/>
                    </a:ext>
                  </a:extLst>
                </a:gridCol>
              </a:tblGrid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ekonomickém subjektu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38951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15199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85144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PONEQ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Nepravidelné odměny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09495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315871"/>
                  </a:ext>
                </a:extLst>
              </a:tr>
              <a:tr h="85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067143"/>
                  </a:ext>
                </a:extLst>
              </a:tr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pracovních poměrech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8093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60976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MZDA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Mzda za práci zúčtovaná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48676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POPRAV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Prémie a odměny pravidelné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69878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PONEPRAV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Prémie a odměny nepravidelné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5312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PRIPPCAS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Příplatky za přesčas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98533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PRIPLAT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Další příplatky zúčtované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53324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520144"/>
                  </a:ext>
                </a:extLst>
              </a:tr>
            </a:tbl>
          </a:graphicData>
        </a:graphic>
      </p:graphicFrame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53236CD-0BCD-4EFD-9C46-F5E766930FA4}"/>
              </a:ext>
            </a:extLst>
          </p:cNvPr>
          <p:cNvSpPr/>
          <p:nvPr/>
        </p:nvSpPr>
        <p:spPr>
          <a:xfrm>
            <a:off x="1021154" y="2331815"/>
            <a:ext cx="7115242" cy="45402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D8D8716-22D0-487C-83D2-77A10BDEA938}"/>
              </a:ext>
            </a:extLst>
          </p:cNvPr>
          <p:cNvSpPr/>
          <p:nvPr/>
        </p:nvSpPr>
        <p:spPr>
          <a:xfrm>
            <a:off x="1021154" y="3737001"/>
            <a:ext cx="7115242" cy="7078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390D0AD-BD9B-406D-B265-6431ED7EE795}"/>
              </a:ext>
            </a:extLst>
          </p:cNvPr>
          <p:cNvSpPr/>
          <p:nvPr/>
        </p:nvSpPr>
        <p:spPr>
          <a:xfrm>
            <a:off x="1060450" y="5369045"/>
            <a:ext cx="3312368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u="sng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C00000"/>
                  </a:solidFill>
                </a:uFill>
                <a:latin typeface="Arial" charset="0"/>
                <a:cs typeface="Arial" charset="0"/>
              </a:rPr>
              <a:t>pravidelné odměny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cs-CZ" sz="2000" b="1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vyhodnocovány měsíčně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6858925-7D94-4336-B064-397BA7A06E1A}"/>
              </a:ext>
            </a:extLst>
          </p:cNvPr>
          <p:cNvSpPr/>
          <p:nvPr/>
        </p:nvSpPr>
        <p:spPr>
          <a:xfrm>
            <a:off x="4535996" y="5369045"/>
            <a:ext cx="3547554" cy="1015663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cs typeface="Arial" charset="0"/>
              </a:rPr>
              <a:t>nepravidelné odměny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cs typeface="Arial" charset="0"/>
              </a:rPr>
              <a:t>např. čtvrtletní, roční, mimořádné, …</a:t>
            </a:r>
          </a:p>
        </p:txBody>
      </p:sp>
    </p:spTree>
    <p:extLst>
      <p:ext uri="{BB962C8B-B14F-4D97-AF65-F5344CB8AC3E}">
        <p14:creationId xmlns:p14="http://schemas.microsoft.com/office/powerpoint/2010/main" val="1754755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FCC76-5AB2-4D24-990E-BF3ED030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Neodpracované hodiny placené náhradou mzdy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A55126E-C662-45A4-BBCC-D87B725864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592" y="1417181"/>
          <a:ext cx="7023100" cy="3400425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554415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44601991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9680437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454994586"/>
                    </a:ext>
                  </a:extLst>
                </a:gridCol>
              </a:tblGrid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ekonomickém subjektu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32818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6765"/>
                  </a:ext>
                </a:extLst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49121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ABSPLACQ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Neodpracované hodiny s náhradou mzdy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39425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84994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57131"/>
                  </a:ext>
                </a:extLst>
              </a:tr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pracovních poměrech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684614"/>
                  </a:ext>
                </a:extLst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92284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ABSCELK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Celkový počet neodpracovaných hodin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113396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ABSPLAC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Neodpracované hodiny s náhradou mzdy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2668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ABSDOVOL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Neodpracované hodiny z důvodu dovolené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27072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ABSNEMOC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neodpracovaných hodin z důvodu pracovní neschopnosti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0409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ABSNEMZ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hodin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neschopnosti bez nemoc. dávky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367918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283"/>
                  </a:ext>
                </a:extLst>
              </a:tr>
            </a:tbl>
          </a:graphicData>
        </a:graphic>
      </p:graphicFrame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5629938-84A4-46C7-8CA8-7AEC441BCE67}"/>
              </a:ext>
            </a:extLst>
          </p:cNvPr>
          <p:cNvSpPr/>
          <p:nvPr/>
        </p:nvSpPr>
        <p:spPr>
          <a:xfrm>
            <a:off x="853521" y="2079546"/>
            <a:ext cx="7115242" cy="45402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EEF6301-243C-455E-A390-A5470132F556}"/>
              </a:ext>
            </a:extLst>
          </p:cNvPr>
          <p:cNvSpPr/>
          <p:nvPr/>
        </p:nvSpPr>
        <p:spPr>
          <a:xfrm>
            <a:off x="880201" y="3573016"/>
            <a:ext cx="7136945" cy="45402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27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FCC76-5AB2-4D24-990E-BF3ED030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Neodpracované hodiny placené náhradou mzdy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A55126E-C662-45A4-BBCC-D87B725864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592" y="1417181"/>
          <a:ext cx="7023100" cy="3400425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554415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44601991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9680437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454994586"/>
                    </a:ext>
                  </a:extLst>
                </a:gridCol>
              </a:tblGrid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ekonomickém subjektu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32818"/>
                  </a:ext>
                </a:extLst>
              </a:tr>
              <a:tr h="209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6765"/>
                  </a:ext>
                </a:extLst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49121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ABSPLACQ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Neodpracované hodiny s náhradou mzdy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39425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84994"/>
                  </a:ext>
                </a:extLst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857131"/>
                  </a:ext>
                </a:extLst>
              </a:tr>
              <a:tr h="29527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pracovních poměrech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684614"/>
                  </a:ext>
                </a:extLst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92284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ABSCELK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Celkový počet neodpracovaných hodin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113396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ABSPLAC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Neodpracované hodiny s náhradou mzdy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2668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ABSDOVOL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Neodpracované hodiny z důvodu dovolené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27072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ABSNEMOC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neodpracovaných hodin z důvodu pracovní neschopnosti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0409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ABSNEMZ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hodin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prac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neschopnosti bez nemoc. dávky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367918"/>
                  </a:ext>
                </a:extLst>
              </a:tr>
              <a:tr h="276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283"/>
                  </a:ext>
                </a:extLst>
              </a:tr>
            </a:tbl>
          </a:graphicData>
        </a:graphic>
      </p:graphicFrame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5629938-84A4-46C7-8CA8-7AEC441BCE67}"/>
              </a:ext>
            </a:extLst>
          </p:cNvPr>
          <p:cNvSpPr/>
          <p:nvPr/>
        </p:nvSpPr>
        <p:spPr>
          <a:xfrm>
            <a:off x="853521" y="2079546"/>
            <a:ext cx="7115242" cy="45402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EEF6301-243C-455E-A390-A5470132F556}"/>
              </a:ext>
            </a:extLst>
          </p:cNvPr>
          <p:cNvSpPr/>
          <p:nvPr/>
        </p:nvSpPr>
        <p:spPr>
          <a:xfrm>
            <a:off x="880201" y="3573016"/>
            <a:ext cx="7136945" cy="454029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9CF67D-6CE1-483B-A773-90B783BF7CDF}"/>
              </a:ext>
            </a:extLst>
          </p:cNvPr>
          <p:cNvSpPr/>
          <p:nvPr/>
        </p:nvSpPr>
        <p:spPr>
          <a:xfrm>
            <a:off x="880201" y="5335578"/>
            <a:ext cx="7023100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C00000"/>
                  </a:solidFill>
                </a:uFill>
                <a:latin typeface="Arial" charset="0"/>
                <a:cs typeface="Arial" charset="0"/>
              </a:rPr>
              <a:t>započítávají se i hodiny svátků zaměstnanců placených měsíční mzdou</a:t>
            </a:r>
            <a:endParaRPr lang="cs-CZ" sz="2000" b="1" dirty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49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0C927-E6D9-4403-AC30-2456C06D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Položka OONQ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47FFC03-96D1-4350-BE5C-72FA37491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38726"/>
              </p:ext>
            </p:extLst>
          </p:nvPr>
        </p:nvGraphicFramePr>
        <p:xfrm>
          <a:off x="964275" y="1340768"/>
          <a:ext cx="7023100" cy="1113405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337108946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58913712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147064538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72946610"/>
                    </a:ext>
                  </a:extLst>
                </a:gridCol>
              </a:tblGrid>
              <a:tr h="27163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ekonomickém subjektu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67824"/>
                  </a:ext>
                </a:extLst>
              </a:tr>
              <a:tr h="1927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8832"/>
                  </a:ext>
                </a:extLst>
              </a:tr>
              <a:tr h="1910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56450"/>
                  </a:ext>
                </a:extLst>
              </a:tr>
              <a:tr h="2541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OONQ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osobní náklady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69784"/>
                  </a:ext>
                </a:extLst>
              </a:tr>
              <a:tr h="16297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329697"/>
                  </a:ext>
                </a:extLst>
              </a:tr>
            </a:tbl>
          </a:graphicData>
        </a:graphic>
      </p:graphicFrame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9AAFBD4-EC40-4B73-B50B-35ADFD2639E8}"/>
              </a:ext>
            </a:extLst>
          </p:cNvPr>
          <p:cNvSpPr/>
          <p:nvPr/>
        </p:nvSpPr>
        <p:spPr>
          <a:xfrm>
            <a:off x="918204" y="1897470"/>
            <a:ext cx="7115242" cy="1315506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86CD9C4-823C-44FC-82CF-133CBD7D0402}"/>
              </a:ext>
            </a:extLst>
          </p:cNvPr>
          <p:cNvSpPr/>
          <p:nvPr/>
        </p:nvSpPr>
        <p:spPr>
          <a:xfrm>
            <a:off x="918203" y="2564904"/>
            <a:ext cx="70691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DO OONQ NEPATŘÍ:</a:t>
            </a:r>
          </a:p>
          <a:p>
            <a:r>
              <a:rPr lang="cs-CZ" b="1" dirty="0">
                <a:latin typeface="Calibri" panose="020F0502020204030204" pitchFamily="34" charset="0"/>
              </a:rPr>
              <a:t>- stipendia, kapesné, stabilizační odměny učňů</a:t>
            </a:r>
          </a:p>
          <a:p>
            <a:r>
              <a:rPr lang="cs-CZ" dirty="0">
                <a:latin typeface="Calibri" panose="020F0502020204030204" pitchFamily="34" charset="0"/>
              </a:rPr>
              <a:t>- příspěvek na dopravu</a:t>
            </a:r>
          </a:p>
          <a:p>
            <a:r>
              <a:rPr lang="cs-CZ" dirty="0">
                <a:latin typeface="Calibri" panose="020F0502020204030204" pitchFamily="34" charset="0"/>
              </a:rPr>
              <a:t>- příspěvek na bydlení</a:t>
            </a:r>
          </a:p>
          <a:p>
            <a:r>
              <a:rPr lang="cs-CZ" dirty="0">
                <a:latin typeface="Calibri" panose="020F0502020204030204" pitchFamily="34" charset="0"/>
              </a:rPr>
              <a:t>- příspěvek na životní, penzijní pojištění</a:t>
            </a:r>
          </a:p>
          <a:p>
            <a:r>
              <a:rPr lang="cs-CZ" dirty="0">
                <a:latin typeface="Calibri" panose="020F0502020204030204" pitchFamily="34" charset="0"/>
              </a:rPr>
              <a:t>- příspěvek na praní pracovních oděvů</a:t>
            </a:r>
          </a:p>
          <a:p>
            <a:r>
              <a:rPr lang="cs-CZ" dirty="0">
                <a:latin typeface="Calibri" panose="020F0502020204030204" pitchFamily="34" charset="0"/>
              </a:rPr>
              <a:t>- </a:t>
            </a:r>
            <a:r>
              <a:rPr lang="cs-CZ" dirty="0" err="1">
                <a:latin typeface="Calibri" panose="020F0502020204030204" pitchFamily="34" charset="0"/>
              </a:rPr>
              <a:t>ošatné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- náborový příspěvek pro nové zaměstnance</a:t>
            </a:r>
          </a:p>
          <a:p>
            <a:r>
              <a:rPr lang="cs-CZ" dirty="0">
                <a:latin typeface="Calibri" panose="020F0502020204030204" pitchFamily="34" charset="0"/>
              </a:rPr>
              <a:t>- odměna za přivedení nového zaměstnance</a:t>
            </a:r>
          </a:p>
          <a:p>
            <a:r>
              <a:rPr lang="cs-CZ" dirty="0">
                <a:latin typeface="Calibri" panose="020F0502020204030204" pitchFamily="34" charset="0"/>
              </a:rPr>
              <a:t>- odměny a za pracovní a životní jubilea</a:t>
            </a:r>
          </a:p>
          <a:p>
            <a:r>
              <a:rPr lang="cs-CZ" dirty="0">
                <a:latin typeface="Calibri" panose="020F0502020204030204" pitchFamily="34" charset="0"/>
              </a:rPr>
              <a:t>- odměny při odchodu do důchodu</a:t>
            </a:r>
          </a:p>
          <a:p>
            <a:r>
              <a:rPr lang="cs-CZ" dirty="0">
                <a:latin typeface="Calibri" panose="020F0502020204030204" pitchFamily="34" charset="0"/>
              </a:rPr>
              <a:t>- cestovné nad rámec zákona</a:t>
            </a:r>
          </a:p>
          <a:p>
            <a:r>
              <a:rPr lang="cs-CZ" dirty="0">
                <a:latin typeface="Calibri" panose="020F0502020204030204" pitchFamily="34" charset="0"/>
              </a:rPr>
              <a:t>- doplatek mzdy při nemoci</a:t>
            </a:r>
          </a:p>
          <a:p>
            <a:r>
              <a:rPr lang="cs-CZ" dirty="0">
                <a:latin typeface="Calibri" panose="020F0502020204030204" pitchFamily="34" charset="0"/>
              </a:rPr>
              <a:t>- nemocenská v ochranné době (po skončení PP)</a:t>
            </a:r>
          </a:p>
          <a:p>
            <a:r>
              <a:rPr lang="cs-CZ" dirty="0"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1651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B4F4B-6415-48FB-A721-E8170077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6. Stanovený a sjednaný fond pracovní doby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80B02BF-2160-4048-BDB7-38363F481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7585" y="1700808"/>
          <a:ext cx="7488830" cy="3600401"/>
        </p:xfrm>
        <a:graphic>
          <a:graphicData uri="http://schemas.openxmlformats.org/drawingml/2006/table">
            <a:tbl>
              <a:tblPr/>
              <a:tblGrid>
                <a:gridCol w="338554">
                  <a:extLst>
                    <a:ext uri="{9D8B030D-6E8A-4147-A177-3AD203B41FA5}">
                      <a16:colId xmlns:a16="http://schemas.microsoft.com/office/drawing/2014/main" val="3831372238"/>
                    </a:ext>
                  </a:extLst>
                </a:gridCol>
                <a:gridCol w="1665689">
                  <a:extLst>
                    <a:ext uri="{9D8B030D-6E8A-4147-A177-3AD203B41FA5}">
                      <a16:colId xmlns:a16="http://schemas.microsoft.com/office/drawing/2014/main" val="929530384"/>
                    </a:ext>
                  </a:extLst>
                </a:gridCol>
                <a:gridCol w="446892">
                  <a:extLst>
                    <a:ext uri="{9D8B030D-6E8A-4147-A177-3AD203B41FA5}">
                      <a16:colId xmlns:a16="http://schemas.microsoft.com/office/drawing/2014/main" val="1475922742"/>
                    </a:ext>
                  </a:extLst>
                </a:gridCol>
                <a:gridCol w="5037695">
                  <a:extLst>
                    <a:ext uri="{9D8B030D-6E8A-4147-A177-3AD203B41FA5}">
                      <a16:colId xmlns:a16="http://schemas.microsoft.com/office/drawing/2014/main" val="1886031261"/>
                    </a:ext>
                  </a:extLst>
                </a:gridCol>
              </a:tblGrid>
              <a:tr h="41234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ISPV - Údaje o pracovních poměrech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3290"/>
                  </a:ext>
                </a:extLst>
              </a:tr>
              <a:tr h="292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2284"/>
                  </a:ext>
                </a:extLst>
              </a:tr>
              <a:tr h="3724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40533"/>
                  </a:ext>
                </a:extLst>
              </a:tr>
              <a:tr h="4309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EVIDDNY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kalendářních dnů v evidenčním počtu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02465"/>
                  </a:ext>
                </a:extLst>
              </a:tr>
              <a:tr h="266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KONECEP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Poslední den v evidenčním počtu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87074"/>
                  </a:ext>
                </a:extLst>
              </a:tr>
              <a:tr h="3857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Stanovený fond pracovní doby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38600"/>
                  </a:ext>
                </a:extLst>
              </a:tr>
              <a:tr h="3857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FONDSJE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Sjednaný fond pracovní doby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31629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ODPRACD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Odpracovaná doba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84934"/>
                  </a:ext>
                </a:extLst>
              </a:tr>
              <a:tr h="266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PRESCAS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Přesčasové hodiny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160046"/>
                  </a:ext>
                </a:extLst>
              </a:tr>
              <a:tr h="2660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ABSCELK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Neodpracované hodiny celkem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79450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401655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3DFEADC4-81D9-4826-9221-3A08591B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48" y="3356992"/>
            <a:ext cx="765357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18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0512A-5ECD-4038-8287-079A4B3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7. Porovnání údajů o ekonomickém subjektu a o pracovních poměrech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CA42A1C-8D58-4C3C-8FBA-D6B68F41D6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1" y="1477918"/>
          <a:ext cx="8229599" cy="4537965"/>
        </p:xfrm>
        <a:graphic>
          <a:graphicData uri="http://schemas.openxmlformats.org/drawingml/2006/table">
            <a:tbl>
              <a:tblPr/>
              <a:tblGrid>
                <a:gridCol w="2081621">
                  <a:extLst>
                    <a:ext uri="{9D8B030D-6E8A-4147-A177-3AD203B41FA5}">
                      <a16:colId xmlns:a16="http://schemas.microsoft.com/office/drawing/2014/main" val="1296611758"/>
                    </a:ext>
                  </a:extLst>
                </a:gridCol>
                <a:gridCol w="310028">
                  <a:extLst>
                    <a:ext uri="{9D8B030D-6E8A-4147-A177-3AD203B41FA5}">
                      <a16:colId xmlns:a16="http://schemas.microsoft.com/office/drawing/2014/main" val="2884428498"/>
                    </a:ext>
                  </a:extLst>
                </a:gridCol>
                <a:gridCol w="2283693">
                  <a:extLst>
                    <a:ext uri="{9D8B030D-6E8A-4147-A177-3AD203B41FA5}">
                      <a16:colId xmlns:a16="http://schemas.microsoft.com/office/drawing/2014/main" val="1455584271"/>
                    </a:ext>
                  </a:extLst>
                </a:gridCol>
                <a:gridCol w="365391">
                  <a:extLst>
                    <a:ext uri="{9D8B030D-6E8A-4147-A177-3AD203B41FA5}">
                      <a16:colId xmlns:a16="http://schemas.microsoft.com/office/drawing/2014/main" val="818948699"/>
                    </a:ext>
                  </a:extLst>
                </a:gridCol>
                <a:gridCol w="3188866">
                  <a:extLst>
                    <a:ext uri="{9D8B030D-6E8A-4147-A177-3AD203B41FA5}">
                      <a16:colId xmlns:a16="http://schemas.microsoft.com/office/drawing/2014/main" val="4114549272"/>
                    </a:ext>
                  </a:extLst>
                </a:gridCol>
              </a:tblGrid>
              <a:tr h="25752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ISPV</a:t>
                      </a:r>
                    </a:p>
                  </a:txBody>
                  <a:tcPr marL="8307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97606"/>
                  </a:ext>
                </a:extLst>
              </a:tr>
              <a:tr h="11131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ÚDAJE</a:t>
                      </a:r>
                      <a:b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 EKONOMICKÉM SUBJEKTU</a:t>
                      </a:r>
                      <a:b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8307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ÚDAJE</a:t>
                      </a:r>
                      <a:b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 PRACOVNÍCH POMĚRECH</a:t>
                      </a: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název položky</a:t>
                      </a:r>
                    </a:p>
                  </a:txBody>
                  <a:tcPr marL="8307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Jedn.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Stručný popis položky</a:t>
                      </a:r>
                    </a:p>
                    <a:p>
                      <a:pPr algn="ctr" fontAlgn="b"/>
                      <a:endParaRPr lang="cs-CZ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7" marR="8307" marT="830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55452"/>
                  </a:ext>
                </a:extLst>
              </a:tr>
              <a:tr h="1545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95610"/>
                  </a:ext>
                </a:extLst>
              </a:tr>
              <a:tr h="7227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HRMZDYQ</a:t>
                      </a:r>
                    </a:p>
                  </a:txBody>
                  <a:tcPr marL="149528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764" marR="8307" marT="83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MZDA + NAHRADY + POHOTOV</a:t>
                      </a:r>
                    </a:p>
                  </a:txBody>
                  <a:tcPr marL="149528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Hrubé mzdy / Mzda za práci + náhrady + odměny za prac. pohot.</a:t>
                      </a:r>
                    </a:p>
                  </a:txBody>
                  <a:tcPr marL="74764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46353"/>
                  </a:ext>
                </a:extLst>
              </a:tr>
              <a:tr h="2575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PONEQ</a:t>
                      </a:r>
                    </a:p>
                  </a:txBody>
                  <a:tcPr marL="149528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764" marR="8307" marT="83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PONEPRAV</a:t>
                      </a:r>
                    </a:p>
                  </a:txBody>
                  <a:tcPr marL="149528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Nepravidelné odměny</a:t>
                      </a:r>
                    </a:p>
                  </a:txBody>
                  <a:tcPr marL="74764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47226"/>
                  </a:ext>
                </a:extLst>
              </a:tr>
              <a:tr h="2575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ODPRACDQ</a:t>
                      </a:r>
                    </a:p>
                  </a:txBody>
                  <a:tcPr marL="149528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764" marR="8307" marT="83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ODPRACD</a:t>
                      </a:r>
                    </a:p>
                  </a:txBody>
                  <a:tcPr marL="149528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Odpracovaná doba</a:t>
                      </a:r>
                    </a:p>
                  </a:txBody>
                  <a:tcPr marL="74764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10420"/>
                  </a:ext>
                </a:extLst>
              </a:tr>
              <a:tr h="2575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PRESCASQ</a:t>
                      </a:r>
                    </a:p>
                  </a:txBody>
                  <a:tcPr marL="149528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764" marR="8307" marT="83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PRESCAS</a:t>
                      </a:r>
                    </a:p>
                  </a:txBody>
                  <a:tcPr marL="149528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Přesčasové hodiny</a:t>
                      </a:r>
                    </a:p>
                  </a:txBody>
                  <a:tcPr marL="74764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60605"/>
                  </a:ext>
                </a:extLst>
              </a:tr>
              <a:tr h="2575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ABSCELKQ</a:t>
                      </a:r>
                    </a:p>
                  </a:txBody>
                  <a:tcPr marL="149528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764" marR="8307" marT="83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ABSCELK</a:t>
                      </a:r>
                    </a:p>
                  </a:txBody>
                  <a:tcPr marL="149528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Neodpracované hodiny</a:t>
                      </a:r>
                    </a:p>
                  </a:txBody>
                  <a:tcPr marL="74764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81680"/>
                  </a:ext>
                </a:extLst>
              </a:tr>
              <a:tr h="2575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ABSPLACQ</a:t>
                      </a:r>
                    </a:p>
                  </a:txBody>
                  <a:tcPr marL="149528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764" marR="8307" marT="83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ABSPLAC</a:t>
                      </a:r>
                    </a:p>
                  </a:txBody>
                  <a:tcPr marL="149528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hod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Neodpracované placené hodiny</a:t>
                      </a:r>
                    </a:p>
                  </a:txBody>
                  <a:tcPr marL="74764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11182"/>
                  </a:ext>
                </a:extLst>
              </a:tr>
              <a:tr h="875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07" marR="8307" marT="830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669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07" marR="8307" marT="83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118653"/>
                  </a:ext>
                </a:extLst>
              </a:tr>
              <a:tr h="392214">
                <a:tc>
                  <a:txBody>
                    <a:bodyPr/>
                    <a:lstStyle/>
                    <a:p>
                      <a:pPr lvl="0" algn="l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 + 2. Q</a:t>
                      </a:r>
                    </a:p>
                  </a:txBody>
                  <a:tcPr marL="8307" marR="8307" marT="8307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07" marR="8307" marT="830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za </a:t>
                      </a:r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 pololetí</a:t>
                      </a:r>
                    </a:p>
                  </a:txBody>
                  <a:tcPr marL="8307" marR="8307" marT="8307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13075"/>
                  </a:ext>
                </a:extLst>
              </a:tr>
              <a:tr h="22429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 + 2. + 3. + 4. Q</a:t>
                      </a:r>
                    </a:p>
                  </a:txBody>
                  <a:tcPr marL="8307" marR="8307" marT="8307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307" marR="8307" marT="8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součet údajů za celý rok</a:t>
                      </a:r>
                    </a:p>
                  </a:txBody>
                  <a:tcPr marL="8307" marR="8307" marT="8307" marB="0" anchor="b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7" marR="8307" marT="8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0568"/>
                  </a:ext>
                </a:extLst>
              </a:tr>
            </a:tbl>
          </a:graphicData>
        </a:graphic>
      </p:graphicFrame>
      <p:grpSp>
        <p:nvGrpSpPr>
          <p:cNvPr id="3" name="Skupina 2">
            <a:extLst>
              <a:ext uri="{FF2B5EF4-FFF2-40B4-BE49-F238E27FC236}">
                <a16:creationId xmlns:a16="http://schemas.microsoft.com/office/drawing/2014/main" id="{6EE586EB-8980-431E-8D85-9CA0C580D15C}"/>
              </a:ext>
            </a:extLst>
          </p:cNvPr>
          <p:cNvGrpSpPr/>
          <p:nvPr/>
        </p:nvGrpSpPr>
        <p:grpSpPr>
          <a:xfrm>
            <a:off x="2332376" y="3286768"/>
            <a:ext cx="432048" cy="2683681"/>
            <a:chOff x="2332376" y="3286768"/>
            <a:chExt cx="432048" cy="2683681"/>
          </a:xfrm>
        </p:grpSpPr>
        <p:sp>
          <p:nvSpPr>
            <p:cNvPr id="8" name="Šipka: obousměrná vodorovná 7">
              <a:extLst>
                <a:ext uri="{FF2B5EF4-FFF2-40B4-BE49-F238E27FC236}">
                  <a16:creationId xmlns:a16="http://schemas.microsoft.com/office/drawing/2014/main" id="{CF910D06-FFEC-49CA-B4B9-B0CF1EF61D71}"/>
                </a:ext>
              </a:extLst>
            </p:cNvPr>
            <p:cNvSpPr/>
            <p:nvPr/>
          </p:nvSpPr>
          <p:spPr>
            <a:xfrm>
              <a:off x="2332376" y="3286768"/>
              <a:ext cx="432048" cy="20293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Šipka: obousměrná vodorovná 8">
              <a:extLst>
                <a:ext uri="{FF2B5EF4-FFF2-40B4-BE49-F238E27FC236}">
                  <a16:creationId xmlns:a16="http://schemas.microsoft.com/office/drawing/2014/main" id="{641C9881-CC30-45B2-A890-138AECC09F3F}"/>
                </a:ext>
              </a:extLst>
            </p:cNvPr>
            <p:cNvSpPr/>
            <p:nvPr/>
          </p:nvSpPr>
          <p:spPr>
            <a:xfrm>
              <a:off x="2447764" y="3803159"/>
              <a:ext cx="216024" cy="1254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Šipka: obousměrná vodorovná 17">
              <a:extLst>
                <a:ext uri="{FF2B5EF4-FFF2-40B4-BE49-F238E27FC236}">
                  <a16:creationId xmlns:a16="http://schemas.microsoft.com/office/drawing/2014/main" id="{85B0BB07-C787-4934-B1F5-1A4EA9595B7B}"/>
                </a:ext>
              </a:extLst>
            </p:cNvPr>
            <p:cNvSpPr/>
            <p:nvPr/>
          </p:nvSpPr>
          <p:spPr>
            <a:xfrm>
              <a:off x="2454442" y="4052897"/>
              <a:ext cx="216024" cy="1254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Šipka: obousměrná vodorovná 18">
              <a:extLst>
                <a:ext uri="{FF2B5EF4-FFF2-40B4-BE49-F238E27FC236}">
                  <a16:creationId xmlns:a16="http://schemas.microsoft.com/office/drawing/2014/main" id="{EC5736E1-1760-42F8-986B-2E727E7D15B5}"/>
                </a:ext>
              </a:extLst>
            </p:cNvPr>
            <p:cNvSpPr/>
            <p:nvPr/>
          </p:nvSpPr>
          <p:spPr>
            <a:xfrm>
              <a:off x="2461120" y="4306337"/>
              <a:ext cx="216024" cy="1254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Šipka: obousměrná vodorovná 19">
              <a:extLst>
                <a:ext uri="{FF2B5EF4-FFF2-40B4-BE49-F238E27FC236}">
                  <a16:creationId xmlns:a16="http://schemas.microsoft.com/office/drawing/2014/main" id="{43712592-C1F5-4413-A847-E952E2C60B88}"/>
                </a:ext>
              </a:extLst>
            </p:cNvPr>
            <p:cNvSpPr/>
            <p:nvPr/>
          </p:nvSpPr>
          <p:spPr>
            <a:xfrm>
              <a:off x="2454442" y="4581055"/>
              <a:ext cx="216024" cy="1254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Šipka: obousměrná vodorovná 20">
              <a:extLst>
                <a:ext uri="{FF2B5EF4-FFF2-40B4-BE49-F238E27FC236}">
                  <a16:creationId xmlns:a16="http://schemas.microsoft.com/office/drawing/2014/main" id="{8B8A5E7A-02BE-4A68-A2B8-ADC8511C03CF}"/>
                </a:ext>
              </a:extLst>
            </p:cNvPr>
            <p:cNvSpPr/>
            <p:nvPr/>
          </p:nvSpPr>
          <p:spPr>
            <a:xfrm>
              <a:off x="2454442" y="4831957"/>
              <a:ext cx="216024" cy="12544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Šipka: obousměrná vodorovná 9">
              <a:extLst>
                <a:ext uri="{FF2B5EF4-FFF2-40B4-BE49-F238E27FC236}">
                  <a16:creationId xmlns:a16="http://schemas.microsoft.com/office/drawing/2014/main" id="{84F41B32-DD0D-49C6-BAF2-61807021B4A3}"/>
                </a:ext>
              </a:extLst>
            </p:cNvPr>
            <p:cNvSpPr/>
            <p:nvPr/>
          </p:nvSpPr>
          <p:spPr>
            <a:xfrm>
              <a:off x="2447764" y="5498528"/>
              <a:ext cx="216024" cy="125443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: obousměrná vodorovná 10">
              <a:extLst>
                <a:ext uri="{FF2B5EF4-FFF2-40B4-BE49-F238E27FC236}">
                  <a16:creationId xmlns:a16="http://schemas.microsoft.com/office/drawing/2014/main" id="{C769E9E6-A0CA-4CAE-B2F9-8341FD657697}"/>
                </a:ext>
              </a:extLst>
            </p:cNvPr>
            <p:cNvSpPr/>
            <p:nvPr/>
          </p:nvSpPr>
          <p:spPr>
            <a:xfrm>
              <a:off x="2447764" y="5845006"/>
              <a:ext cx="216024" cy="125443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52551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C134F-3FAF-4981-BD47-FDDA3D33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005065"/>
            <a:ext cx="7772400" cy="230425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cs-CZ" sz="200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Hana Krejčová</a:t>
            </a:r>
            <a:br>
              <a:rPr lang="cs-CZ" sz="200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Konzultant statistiky</a:t>
            </a: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TREXIMA, spol. s r.o.</a:t>
            </a: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třída Tomáše Bati 299, Louky, 763 02 </a:t>
            </a:r>
            <a:r>
              <a:rPr lang="cs-CZ" sz="2000" b="0" cap="none">
                <a:solidFill>
                  <a:prstClr val="black"/>
                </a:solidFill>
                <a:latin typeface="+mn-lt"/>
                <a:ea typeface="+mn-ea"/>
                <a:cs typeface="Calibri"/>
              </a:rPr>
              <a:t>Zlín</a:t>
            </a: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cs-CZ" sz="2000" b="0" cap="none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Tel.. +420 577 601 334</a:t>
            </a: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E-mail: </a:t>
            </a:r>
            <a:r>
              <a:rPr lang="cs-CZ" sz="2000" b="0" cap="none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krejcova</a:t>
            </a:r>
            <a:r>
              <a:rPr lang="en-US" sz="2000" b="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@</a:t>
            </a:r>
            <a: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trexima.cz</a:t>
            </a:r>
            <a:br>
              <a:rPr lang="cs-CZ" sz="2000" b="0" cap="none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3A3C4B-6DCB-4AAF-9521-35E322468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151216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69814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+mn-lt"/>
                <a:cs typeface="Arial" panose="020B0604020202020204" pitchFamily="34" charset="0"/>
              </a:rPr>
              <a:t>Klasifikace zaměstnání </a:t>
            </a:r>
            <a:br>
              <a:rPr lang="cs-CZ" b="1" dirty="0">
                <a:latin typeface="+mn-lt"/>
                <a:cs typeface="Arial" panose="020B0604020202020204" pitchFamily="34" charset="0"/>
              </a:rPr>
            </a:br>
            <a:r>
              <a:rPr lang="cs-CZ" b="1" dirty="0">
                <a:latin typeface="+mn-lt"/>
                <a:cs typeface="Arial" panose="020B0604020202020204" pitchFamily="34" charset="0"/>
              </a:rPr>
              <a:t>CZ-ISCO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81306"/>
            <a:ext cx="6400800" cy="145749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cs typeface="Arial" panose="020B0604020202020204" pitchFamily="34" charset="0"/>
              </a:rPr>
              <a:t>Problematika zařazovaní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AF989B-0C1B-4A87-9417-53BA6ED7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00781"/>
            <a:ext cx="2743200" cy="5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5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  <a:cs typeface="Arial" panose="020B0604020202020204" pitchFamily="34" charset="0"/>
              </a:rPr>
              <a:t>Co je CZ-ISCO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061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>
                <a:cs typeface="Arial" panose="020B0604020202020204" pitchFamily="34" charset="0"/>
              </a:rPr>
              <a:t>Národní klasifikace zaměstnání platná od 1.1.2011</a:t>
            </a:r>
          </a:p>
          <a:p>
            <a:pPr marL="0" indent="0">
              <a:buNone/>
            </a:pPr>
            <a:endParaRPr lang="cs-CZ" sz="2400" dirty="0">
              <a:cs typeface="Arial" panose="020B0604020202020204" pitchFamily="34" charset="0"/>
            </a:endParaRPr>
          </a:p>
          <a:p>
            <a:r>
              <a:rPr lang="cs-CZ" sz="2400" dirty="0">
                <a:cs typeface="Arial" panose="020B0604020202020204" pitchFamily="34" charset="0"/>
              </a:rPr>
              <a:t>Vytvořena na základě mezinárodní klasifikace ISCO-08</a:t>
            </a:r>
          </a:p>
          <a:p>
            <a:pPr marL="0" indent="0">
              <a:buNone/>
            </a:pPr>
            <a:endParaRPr lang="cs-CZ" sz="2400" dirty="0">
              <a:cs typeface="Arial" panose="020B0604020202020204" pitchFamily="34" charset="0"/>
            </a:endParaRPr>
          </a:p>
          <a:p>
            <a:r>
              <a:rPr lang="cs-CZ" sz="2400" dirty="0"/>
              <a:t>Do úrovně 4-místného kódu zaměstnání kopíruje CZ-ISCO mezinárodní standard ISCO-08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Na úrovni 5-místného kódu zaměstnání byla klasifikace </a:t>
            </a:r>
          </a:p>
          <a:p>
            <a:pPr marL="0" indent="0">
              <a:buNone/>
            </a:pPr>
            <a:r>
              <a:rPr lang="cs-CZ" sz="2400" dirty="0"/>
              <a:t>     CZ-ISCO rozšířena podle potřeb českého trhu práce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47851"/>
            <a:ext cx="8280920" cy="3021309"/>
          </a:xfrm>
        </p:spPr>
        <p:txBody>
          <a:bodyPr>
            <a:normAutofit fontScale="90000"/>
          </a:bodyPr>
          <a:lstStyle/>
          <a:p>
            <a:r>
              <a:rPr lang="cs-CZ" dirty="0"/>
              <a:t>Naplňování položky </a:t>
            </a:r>
            <a:br>
              <a:rPr lang="cs-CZ" dirty="0"/>
            </a:br>
            <a:r>
              <a:rPr lang="cs-CZ" dirty="0"/>
              <a:t>Obor nejvyššího dosaženého vzdělání (OBORVZD) </a:t>
            </a:r>
            <a:br>
              <a:rPr lang="cs-CZ" dirty="0"/>
            </a:br>
            <a:r>
              <a:rPr lang="cs-CZ" dirty="0"/>
              <a:t>v Informačním systému o průměrném výdělku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895F64D-FD44-4690-AF8A-6D1C786BC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F513180-92BA-4F04-99F6-E08802987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63" y="518502"/>
            <a:ext cx="2743200" cy="5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2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908C5-2091-4516-BB44-B4E85E70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>
                <a:latin typeface="+mn-lt"/>
              </a:rPr>
            </a:br>
            <a:r>
              <a:rPr lang="cs-CZ" b="1">
                <a:latin typeface="+mn-lt"/>
              </a:rPr>
              <a:t>Hlavní třídy CZ-ISCO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0B35AF-D441-4318-A84D-EA8B030D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/>
              <a:t>1  Zákonodárci a řídící pracovníci (řídící pozice)</a:t>
            </a:r>
          </a:p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/>
              <a:t>2  </a:t>
            </a:r>
            <a:r>
              <a:rPr lang="cs-CZ" sz="2400" dirty="0">
                <a:solidFill>
                  <a:srgbClr val="00B050"/>
                </a:solidFill>
              </a:rPr>
              <a:t>Specialisté (experti, senioři, klíčoví zaměstnanci)</a:t>
            </a:r>
          </a:p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>
                <a:solidFill>
                  <a:srgbClr val="7030A0"/>
                </a:solidFill>
              </a:rPr>
              <a:t>3  Techničtí a odborní pracovníci (samostatní, odborní pracovníci)</a:t>
            </a:r>
          </a:p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>
                <a:solidFill>
                  <a:srgbClr val="0070C0"/>
                </a:solidFill>
              </a:rPr>
              <a:t>4  Úředníci (referentské, administrativní pozice)</a:t>
            </a:r>
          </a:p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>
                <a:solidFill>
                  <a:srgbClr val="0070C0"/>
                </a:solidFill>
              </a:rPr>
              <a:t>5  Pracovníci ve službách a prodeji (osobní služby, prodej)</a:t>
            </a:r>
          </a:p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>
                <a:solidFill>
                  <a:srgbClr val="0070C0"/>
                </a:solidFill>
              </a:rPr>
              <a:t>6  Kvalifikovaní pracovníci v zemědělství, lesnictví a rybářství</a:t>
            </a:r>
          </a:p>
          <a:p>
            <a:pPr marL="265113" indent="-265113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>
                <a:solidFill>
                  <a:srgbClr val="0070C0"/>
                </a:solidFill>
              </a:rPr>
              <a:t>7  Řemeslníci a opraváři</a:t>
            </a:r>
          </a:p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>
                <a:solidFill>
                  <a:srgbClr val="0070C0"/>
                </a:solidFill>
              </a:rPr>
              <a:t>8  Obsluha strojů a zařízení, montéři</a:t>
            </a:r>
          </a:p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/>
              <a:t>9  Pomocní a nekvalifikovaní pracovníci</a:t>
            </a:r>
          </a:p>
          <a:p>
            <a:pPr marL="0" indent="0" fontAlgn="b">
              <a:lnSpc>
                <a:spcPct val="90000"/>
              </a:lnSpc>
              <a:spcBef>
                <a:spcPts val="1200"/>
              </a:spcBef>
              <a:buClr>
                <a:srgbClr val="E53138"/>
              </a:buClr>
              <a:buNone/>
              <a:defRPr/>
            </a:pPr>
            <a:r>
              <a:rPr lang="cs-CZ" sz="2400" dirty="0"/>
              <a:t>0  Zaměstnanci v ozbrojených silách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9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CAADD-C0B9-492C-9F24-E05B4785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Jak zařazovat do CZ-ISCO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4A16F0-22D8-4959-A394-024CFAC9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u="sng" dirty="0"/>
              <a:t>Náplň práce</a:t>
            </a:r>
          </a:p>
          <a:p>
            <a:r>
              <a:rPr lang="cs-CZ" sz="2000" dirty="0"/>
              <a:t>zaměstnání nemanuálního charakteru 1 až 5 hlavní třída</a:t>
            </a:r>
          </a:p>
          <a:p>
            <a:r>
              <a:rPr lang="cs-CZ" sz="2000" dirty="0"/>
              <a:t>zaměstnání manuálního charakteru 5 až 9 hlavní třída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sz="2400" b="1" u="sng" dirty="0"/>
              <a:t>Požadované vzdělání na pozici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sz="2400" b="1" u="sng" dirty="0"/>
              <a:t>Vedoucí pracovník </a:t>
            </a:r>
          </a:p>
          <a:p>
            <a:r>
              <a:rPr lang="cs-CZ" sz="2000" dirty="0"/>
              <a:t>ne každý manažer je řídící pracovník zařazený v 1. hlavní třídě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sz="2400" b="1" u="sng" dirty="0"/>
              <a:t>Kumulovaná zaměstnání</a:t>
            </a:r>
          </a:p>
          <a:p>
            <a:pPr marL="457200" indent="-457200" defTabSz="762000">
              <a:tabLst>
                <a:tab pos="457200" algn="l"/>
              </a:tabLst>
              <a:defRPr/>
            </a:pPr>
            <a:r>
              <a:rPr lang="cs-CZ" sz="2000" dirty="0">
                <a:solidFill>
                  <a:srgbClr val="000000"/>
                </a:solidFill>
              </a:rPr>
              <a:t>zařazení podle převážně vykonávané činnosti</a:t>
            </a:r>
          </a:p>
          <a:p>
            <a:pPr marL="457200" indent="-457200" defTabSz="762000">
              <a:tabLst>
                <a:tab pos="457200" algn="l"/>
              </a:tabLst>
              <a:defRPr/>
            </a:pPr>
            <a:r>
              <a:rPr lang="cs-CZ" sz="2000" dirty="0">
                <a:solidFill>
                  <a:srgbClr val="000000"/>
                </a:solidFill>
              </a:rPr>
              <a:t>zařazení podle nejnáročnější činnosti případně podlé lépe placené činnosti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546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48514-13C3-45C6-B01C-ADCF05E2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Jak zařazovat do CZ-ISCO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CF3D5A-D722-4C9A-AC1E-807CBEBC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/>
          </a:bodyPr>
          <a:lstStyle/>
          <a:p>
            <a:pPr marL="514350" lvl="0" indent="-514350" fontAlgn="base">
              <a:spcAft>
                <a:spcPct val="0"/>
              </a:spcAft>
              <a:buFont typeface="+mj-lt"/>
              <a:buAutoNum type="arabicPeriod" startAt="5"/>
              <a:tabLst>
                <a:tab pos="457200" algn="l"/>
              </a:tabLst>
              <a:defRPr/>
            </a:pPr>
            <a:r>
              <a:rPr lang="cs-CZ" sz="2400" b="1" u="sng" dirty="0"/>
              <a:t>Zařazení do kategorie „ostatní“ (kód končící číslicí 9)</a:t>
            </a:r>
          </a:p>
          <a:p>
            <a:r>
              <a:rPr lang="cs-CZ" sz="2000" dirty="0"/>
              <a:t>Tato kategorie slouží pro zařazení zaměstnání, která svou náplní práci neodpovídají žádnému jinému nedevítkovému kódu</a:t>
            </a:r>
          </a:p>
          <a:p>
            <a:pPr marL="0" indent="0">
              <a:buNone/>
            </a:pPr>
            <a:r>
              <a:rPr lang="cs-CZ" sz="2400" u="sng" dirty="0"/>
              <a:t>Samostatný ekonom </a:t>
            </a:r>
            <a:endParaRPr lang="cs-CZ" sz="2400" dirty="0"/>
          </a:p>
          <a:p>
            <a:pPr marL="0" indent="0">
              <a:buNone/>
            </a:pPr>
            <a:r>
              <a:rPr lang="cs-CZ" sz="2000" dirty="0">
                <a:cs typeface="Arial" charset="0"/>
              </a:rPr>
              <a:t>zpracovává finanční plány, rozpočty, daňová přiznání, uzávěrky, výkazy</a:t>
            </a: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2FBBB9-5F2A-4599-9E9B-209CF5815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11604"/>
            <a:ext cx="613310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42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87186-7CDB-491B-B1A0-00AB15F7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prstClr val="black"/>
                </a:solidFill>
                <a:latin typeface="+mn-lt"/>
              </a:rPr>
              <a:t>Jak zařazovat do CZ-ISCO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B6C5E5-59B8-499A-92C0-E2A31A25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cs-CZ" sz="2400" b="1" u="sng" dirty="0"/>
              <a:t>Zaměstnání, která v klasifikaci nejsou uvedena</a:t>
            </a:r>
          </a:p>
          <a:p>
            <a:pPr marL="457200" indent="-457200" defTabSz="762000">
              <a:tabLst>
                <a:tab pos="457200" algn="l"/>
              </a:tabLst>
              <a:defRPr/>
            </a:pPr>
            <a:r>
              <a:rPr lang="cs-CZ" sz="2000" dirty="0">
                <a:solidFill>
                  <a:srgbClr val="000000"/>
                </a:solidFill>
              </a:rPr>
              <a:t>zařazení jako zaměstnání, které nejvíce odpovídá svým charakterem</a:t>
            </a:r>
          </a:p>
          <a:p>
            <a:pPr marL="457200" indent="-457200" defTabSz="762000">
              <a:tabLst>
                <a:tab pos="457200" algn="l"/>
              </a:tabLst>
              <a:defRPr/>
            </a:pPr>
            <a:r>
              <a:rPr lang="cs-CZ" sz="2000" dirty="0">
                <a:solidFill>
                  <a:srgbClr val="000000"/>
                </a:solidFill>
              </a:rPr>
              <a:t>zařazení podle požadovaného oboru vzdělání</a:t>
            </a:r>
          </a:p>
          <a:p>
            <a:pPr marL="457200" lvl="0" indent="-457200" defTabSz="7620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E53138"/>
              </a:buClr>
              <a:buNone/>
              <a:tabLst>
                <a:tab pos="457200" algn="l"/>
              </a:tabLst>
              <a:defRPr/>
            </a:pPr>
            <a:r>
              <a:rPr lang="cs-CZ" sz="2000" u="sng" dirty="0">
                <a:solidFill>
                  <a:prstClr val="black"/>
                </a:solidFill>
                <a:cs typeface="Arial" panose="020B0604020202020204" pitchFamily="34" charset="0"/>
              </a:rPr>
              <a:t>Statik </a:t>
            </a:r>
            <a:r>
              <a:rPr lang="cs-CZ" sz="2000" dirty="0">
                <a:solidFill>
                  <a:prstClr val="black"/>
                </a:solidFill>
                <a:cs typeface="Arial" panose="020B0604020202020204" pitchFamily="34" charset="0"/>
              </a:rPr>
              <a:t>– </a:t>
            </a:r>
            <a:r>
              <a:rPr lang="cs-CZ" sz="1600" dirty="0">
                <a:solidFill>
                  <a:prstClr val="black"/>
                </a:solidFill>
                <a:cs typeface="Arial" charset="0"/>
              </a:rPr>
              <a:t>je stavební inženýr, zabývající se statikou stavebních konstrukcí…. Výkon povolání statika se řídí podle zákona č. 360/1992 Sb., o výkonu povolání autorizovaných architektů a o výkonu povolání autorizovaných inženýrů a techniků činných ve výstavbě.</a:t>
            </a:r>
            <a:endParaRPr lang="cs-CZ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F935B8-A83C-4B30-9FEC-7F1864AD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65928"/>
            <a:ext cx="6133108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0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4CC2E-AFB5-466F-9B39-C57C59A3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Důležitá upozornění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BE635D-A886-4C88-AFAD-42325ECA3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0" indent="-265113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●"/>
            </a:pPr>
            <a:r>
              <a:rPr lang="cs-CZ" altLang="cs-CZ" sz="2000" dirty="0">
                <a:solidFill>
                  <a:prstClr val="black"/>
                </a:solidFill>
              </a:rPr>
              <a:t>kategorie ve zdravotnictví, školství  a právní oblasti jsou uvedeny podle platné legislativy</a:t>
            </a:r>
          </a:p>
          <a:p>
            <a:pPr marL="265113" lvl="0" indent="-265113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●"/>
            </a:pPr>
            <a:r>
              <a:rPr lang="cs-CZ" altLang="cs-CZ" sz="2000" dirty="0">
                <a:solidFill>
                  <a:prstClr val="black"/>
                </a:solidFill>
              </a:rPr>
              <a:t>kategorie pro celní správu, policii a vězeňskou službu jsou uvedeny podle hodností</a:t>
            </a:r>
          </a:p>
          <a:p>
            <a:pPr marL="265113" lvl="0" indent="-265113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●"/>
            </a:pPr>
            <a:r>
              <a:rPr lang="cs-CZ" altLang="cs-CZ" sz="2000" dirty="0">
                <a:solidFill>
                  <a:prstClr val="black"/>
                </a:solidFill>
              </a:rPr>
              <a:t>2145 Chemičtí inženýři a specialisté v příbuzných oborech x 3116 Technici v chemickém inženýrství a příbuzných oborech </a:t>
            </a:r>
          </a:p>
          <a:p>
            <a:pPr marL="0" lvl="0" indent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příbuzným oborem je sklářství, keramika, farmacie, gumárenství, výroba plastů, potravinářství, úprava a čištění vody…</a:t>
            </a:r>
          </a:p>
          <a:p>
            <a:pPr marL="265113" lvl="0" indent="-265113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●"/>
            </a:pPr>
            <a:r>
              <a:rPr lang="cs-CZ" altLang="cs-CZ" sz="2000" dirty="0">
                <a:solidFill>
                  <a:prstClr val="black"/>
                </a:solidFill>
              </a:rPr>
              <a:t>2149 Specialisté v oblasti techniky v ostatních oborech x 3119 </a:t>
            </a:r>
            <a:r>
              <a:rPr lang="pl-PL" altLang="cs-CZ" sz="2000" dirty="0">
                <a:solidFill>
                  <a:prstClr val="black"/>
                </a:solidFill>
              </a:rPr>
              <a:t>Technici v ostatních průmyslových oborech  </a:t>
            </a:r>
          </a:p>
          <a:p>
            <a:pPr marL="0" lvl="0" indent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lang="pl-PL" altLang="cs-CZ" sz="2000" dirty="0">
                <a:solidFill>
                  <a:prstClr val="black"/>
                </a:solidFill>
              </a:rPr>
              <a:t>ostatní průmyslový obor je </a:t>
            </a:r>
            <a:r>
              <a:rPr lang="cs-CZ" altLang="cs-CZ" sz="2000" dirty="0">
                <a:solidFill>
                  <a:prstClr val="black"/>
                </a:solidFill>
              </a:rPr>
              <a:t>polygrafie, textilní, obuvnická, kožedělná, dřevařská nebo papírenská výroba…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64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C134F-3FAF-4981-BD47-FDDA3D33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005065"/>
            <a:ext cx="7772400" cy="230425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cs-CZ" sz="200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Pavla Bolková</a:t>
            </a:r>
            <a:br>
              <a:rPr lang="cs-CZ" sz="200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Specialista klasifikace zaměstnání</a:t>
            </a: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TREXIMA, spol. s r.o.</a:t>
            </a: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třída Tomáše Bati 299, Louky, 763 02 Zlín</a:t>
            </a: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Tel.. +420 577 601 300</a:t>
            </a:r>
            <a:b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Calibri"/>
              </a:rPr>
            </a:br>
            <a: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E-mail: </a:t>
            </a:r>
            <a:r>
              <a:rPr lang="cs-CZ" sz="2000" b="0" cap="none" err="1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bolkova</a:t>
            </a:r>
            <a:r>
              <a:rPr lang="en-US" sz="2000" b="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@</a:t>
            </a:r>
            <a:r>
              <a:rPr lang="cs-CZ" sz="2000" b="0" cap="none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trexima.cz</a:t>
            </a:r>
            <a:br>
              <a:rPr lang="cs-CZ" sz="2000" b="0" cap="none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3A3C4B-6DCB-4AAF-9521-35E322468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226" y="1628800"/>
            <a:ext cx="7772400" cy="151216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10009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>
            <a:no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Koho se vyplňování položky OBORVZD týká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cs typeface="Arial" panose="020B0604020202020204" pitchFamily="34" charset="0"/>
              </a:rPr>
              <a:t>vyplňuje se u zaměstnanců se středním a vyšším vzděláním, absolventů SŠ, VOŠ, konzervatoře, VŠ </a:t>
            </a:r>
            <a:r>
              <a:rPr lang="cs-CZ" sz="2400" dirty="0">
                <a:cs typeface="Arial" panose="020B0604020202020204" pitchFamily="34" charset="0"/>
              </a:rPr>
              <a:t>(dle KKOV obory D až V) </a:t>
            </a:r>
          </a:p>
          <a:p>
            <a:pPr lvl="0"/>
            <a:r>
              <a:rPr lang="cs-CZ" dirty="0">
                <a:cs typeface="Arial" panose="020B0604020202020204" pitchFamily="34" charset="0"/>
              </a:rPr>
              <a:t>u zaměstnanců se základním vzděláním či bez vzdělání </a:t>
            </a:r>
            <a:r>
              <a:rPr lang="cs-CZ" sz="2400" dirty="0">
                <a:cs typeface="Arial" panose="020B0604020202020204" pitchFamily="34" charset="0"/>
              </a:rPr>
              <a:t>(dle KKOV obory A až C) </a:t>
            </a:r>
            <a:r>
              <a:rPr lang="cs-CZ" dirty="0">
                <a:cs typeface="Arial" panose="020B0604020202020204" pitchFamily="34" charset="0"/>
              </a:rPr>
              <a:t>se položka OBORVZD ponechá nevyplněná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4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E0770-E324-4F14-8426-D087C7CE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KÓDU OBORVZD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D7B49C-2312-4CFA-B8F5-712CBC68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sz="4000" b="1" dirty="0"/>
              <a:t>Rok</a:t>
            </a:r>
            <a:r>
              <a:rPr lang="cs-CZ" sz="4000" dirty="0"/>
              <a:t> ukončení studia</a:t>
            </a:r>
          </a:p>
          <a:p>
            <a:r>
              <a:rPr lang="cs-CZ" sz="4000" dirty="0"/>
              <a:t>Kód </a:t>
            </a:r>
            <a:r>
              <a:rPr lang="cs-CZ" sz="4000" b="1" dirty="0"/>
              <a:t>školy</a:t>
            </a:r>
          </a:p>
          <a:p>
            <a:r>
              <a:rPr lang="cs-CZ" sz="4000" dirty="0"/>
              <a:t>Kód </a:t>
            </a:r>
            <a:r>
              <a:rPr lang="cs-CZ" sz="4000" b="1" dirty="0"/>
              <a:t>oboru</a:t>
            </a:r>
            <a:r>
              <a:rPr lang="cs-CZ" sz="4000" dirty="0"/>
              <a:t> vzdělání</a:t>
            </a:r>
          </a:p>
          <a:p>
            <a:r>
              <a:rPr lang="cs-CZ" sz="4000" dirty="0"/>
              <a:t>Kód </a:t>
            </a:r>
            <a:r>
              <a:rPr lang="cs-CZ" sz="4000" b="1" dirty="0"/>
              <a:t>programu </a:t>
            </a:r>
            <a:r>
              <a:rPr lang="cs-CZ" sz="4000" dirty="0"/>
              <a:t>(pouze u VŠ vzdělání)</a:t>
            </a:r>
            <a:endParaRPr lang="cs-CZ" sz="4000" b="1" dirty="0"/>
          </a:p>
          <a:p>
            <a:r>
              <a:rPr lang="cs-CZ" sz="4000" dirty="0"/>
              <a:t>Kód </a:t>
            </a:r>
            <a:r>
              <a:rPr lang="cs-CZ" sz="4000" b="1" dirty="0"/>
              <a:t>sídla školy </a:t>
            </a:r>
            <a:r>
              <a:rPr lang="cs-CZ" sz="4000" dirty="0"/>
              <a:t>(obec)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Délka kódu 30 znaků (2015.14110.5103T065.M5103.4942)</a:t>
            </a:r>
          </a:p>
        </p:txBody>
      </p:sp>
    </p:spTree>
    <p:extLst>
      <p:ext uri="{BB962C8B-B14F-4D97-AF65-F5344CB8AC3E}">
        <p14:creationId xmlns:p14="http://schemas.microsoft.com/office/powerpoint/2010/main" val="337563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E0770-E324-4F14-8426-D087C7CE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Aplikace Výběr oboru vzdělání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D7B49C-2312-4CFA-B8F5-712CBC68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/>
              <a:t>k vytvoření kódu slouží aplikace Výběr oboru vzdělání</a:t>
            </a:r>
            <a:endParaRPr lang="cs-CZ" b="1" dirty="0"/>
          </a:p>
          <a:p>
            <a:r>
              <a:rPr lang="cs-CZ" dirty="0"/>
              <a:t>Po zadání údajů o studiu zaměstnance vygeneruje aplikace výsledný kód, který má být uveden v položce OBORVZD u daného zaměstnance</a:t>
            </a:r>
          </a:p>
          <a:p>
            <a:r>
              <a:rPr lang="cs-CZ" dirty="0"/>
              <a:t>Aplikace funkční ve všech prohlížečích </a:t>
            </a:r>
            <a:r>
              <a:rPr lang="cs-CZ" sz="3100" dirty="0"/>
              <a:t>(Explorer od verze 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30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120F-09C8-4017-896A-CBD4E530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cs-CZ" dirty="0"/>
              <a:t>PLNÝ KÓD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BC542-CCF6-4609-A9D2-7B3B47DD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57150" indent="0">
              <a:spcAft>
                <a:spcPts val="600"/>
              </a:spcAft>
              <a:buNone/>
            </a:pPr>
            <a:r>
              <a:rPr lang="cs-CZ" sz="3900" dirty="0">
                <a:cs typeface="Arial" panose="020B0604020202020204" pitchFamily="34" charset="0"/>
              </a:rPr>
              <a:t>Vyplňování se týká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 VŠ – ukončení studia od roku 1991 po současnost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 pitchFamily="34" charset="0"/>
              </a:rPr>
              <a:t> VOŠ, SŠ, konzervatoře – ukončení studia od roku 2006 po současnost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Studium v ČR</a:t>
            </a:r>
          </a:p>
          <a:p>
            <a:pPr marL="57150" indent="0">
              <a:spcAft>
                <a:spcPts val="600"/>
              </a:spcAft>
              <a:buNone/>
            </a:pPr>
            <a:r>
              <a:rPr lang="cs-CZ" sz="3900" dirty="0">
                <a:cs typeface="Arial" panose="020B0604020202020204" pitchFamily="34" charset="0"/>
              </a:rPr>
              <a:t>Zadává se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cs typeface="Arial" panose="020B0604020202020204" pitchFamily="34" charset="0"/>
              </a:rPr>
              <a:t>Rok ukončení studia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cs typeface="Arial" panose="020B0604020202020204" pitchFamily="34" charset="0"/>
              </a:rPr>
              <a:t>Typ školy </a:t>
            </a:r>
            <a:r>
              <a:rPr lang="cs-CZ" sz="2200" dirty="0">
                <a:cs typeface="Arial" panose="020B0604020202020204" pitchFamily="34" charset="0"/>
              </a:rPr>
              <a:t>(Střední škola bez maturity/s maturitou, Vyšší odborná škola, Konzervatoř, VŠ magisterský/ bakalářský/ doktorský studijní program)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Sídlo školy (město, obec)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Název školy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cs typeface="Arial" panose="020B0604020202020204" pitchFamily="34" charset="0"/>
              </a:rPr>
              <a:t>Vystudovaný obor</a:t>
            </a:r>
          </a:p>
        </p:txBody>
      </p:sp>
    </p:spTree>
    <p:extLst>
      <p:ext uri="{BB962C8B-B14F-4D97-AF65-F5344CB8AC3E}">
        <p14:creationId xmlns:p14="http://schemas.microsoft.com/office/powerpoint/2010/main" val="61058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7192A-7174-42DA-9E62-98271E95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PLNÝ KÓD – absolventi VŠ (od 1991)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C3A95A-0A9B-46D7-85A8-427F1964A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53" y="1340768"/>
            <a:ext cx="8363272" cy="504056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Rok ukončení studia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Typ školy: VŠ magisterský/ bakalářský/ doktorský stud. </a:t>
            </a:r>
            <a:r>
              <a:rPr lang="cs-CZ" sz="2400" dirty="0" err="1"/>
              <a:t>prog</a:t>
            </a:r>
            <a:r>
              <a:rPr lang="cs-CZ" sz="2400" dirty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Sídlo školy (město, obec)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Název VŠ a fakulty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 Studijní program a studijní obor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503C6-DB69-43EF-AF95-F186B3B32D04}"/>
              </a:ext>
            </a:extLst>
          </p:cNvPr>
          <p:cNvPicPr/>
          <p:nvPr/>
        </p:nvPicPr>
        <p:blipFill rotWithShape="1">
          <a:blip r:embed="rId2"/>
          <a:srcRect l="-166" t="7840" r="67593" b="52439"/>
          <a:stretch/>
        </p:blipFill>
        <p:spPr bwMode="auto">
          <a:xfrm>
            <a:off x="961639" y="3429000"/>
            <a:ext cx="7220722" cy="3154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735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7192A-7174-42DA-9E62-98271E95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PLNÝ KÓD – absolventi SŠ, VOŠ, konzervatoře (od 2006)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C3A95A-0A9B-46D7-85A8-427F1964A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53" y="1484784"/>
            <a:ext cx="8363272" cy="509857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Rok ukončení studia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Typ školy: Střední škola bez maturity/s maturitou, Vyšší odborná škola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Sídlo školy (město, obec)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Název školy (IZO, RED IZO)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cs-CZ" sz="2400" dirty="0"/>
              <a:t> Studijní obor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B3FDF1-E668-487A-B618-4732CC360F92}"/>
              </a:ext>
            </a:extLst>
          </p:cNvPr>
          <p:cNvPicPr/>
          <p:nvPr/>
        </p:nvPicPr>
        <p:blipFill rotWithShape="1">
          <a:blip r:embed="rId3"/>
          <a:srcRect l="330" t="7840" r="67594" b="54007"/>
          <a:stretch/>
        </p:blipFill>
        <p:spPr bwMode="auto">
          <a:xfrm>
            <a:off x="791580" y="3847058"/>
            <a:ext cx="7560840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0155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B364D107F9C848AD7BAA29579D1251" ma:contentTypeVersion="7" ma:contentTypeDescription="Vytvoří nový dokument" ma:contentTypeScope="" ma:versionID="c036d8201d0a21cbf9b868a1c82f3fe0">
  <xsd:schema xmlns:xsd="http://www.w3.org/2001/XMLSchema" xmlns:xs="http://www.w3.org/2001/XMLSchema" xmlns:p="http://schemas.microsoft.com/office/2006/metadata/properties" xmlns:ns2="7d26b3bc-2aed-4807-a6b5-afd11ee15714" xmlns:ns3="a966f814-a32f-4fad-aa5c-37a9b1f418b6" targetNamespace="http://schemas.microsoft.com/office/2006/metadata/properties" ma:root="true" ma:fieldsID="e37d9f8bf2a3512688f79e16111280d3" ns2:_="" ns3:_="">
    <xsd:import namespace="7d26b3bc-2aed-4807-a6b5-afd11ee15714"/>
    <xsd:import namespace="a966f814-a32f-4fad-aa5c-37a9b1f418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6b3bc-2aed-4807-a6b5-afd11ee15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6f814-a32f-4fad-aa5c-37a9b1f418b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66f814-a32f-4fad-aa5c-37a9b1f418b6">
      <UserInfo>
        <DisplayName>Lucie Janošová</DisplayName>
        <AccountId>48</AccountId>
        <AccountType/>
      </UserInfo>
      <UserInfo>
        <DisplayName>Aleš Lukačovič</DisplayName>
        <AccountId>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525DDA-FCF9-444F-A566-C0B3BB68EA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50FD8-9C56-41E3-8425-40295C1C9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26b3bc-2aed-4807-a6b5-afd11ee15714"/>
    <ds:schemaRef ds:uri="a966f814-a32f-4fad-aa5c-37a9b1f41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B8E1B4-A334-4A00-9B44-4EF09233F36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a966f814-a32f-4fad-aa5c-37a9b1f418b6"/>
    <ds:schemaRef ds:uri="http://purl.org/dc/terms/"/>
    <ds:schemaRef ds:uri="http://schemas.openxmlformats.org/package/2006/metadata/core-properties"/>
    <ds:schemaRef ds:uri="7d26b3bc-2aed-4807-a6b5-afd11ee15714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2762</Words>
  <Application>Microsoft Office PowerPoint</Application>
  <PresentationFormat>Předvádění na obrazovce (4:3)</PresentationFormat>
  <Paragraphs>743</Paragraphs>
  <Slides>35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Motiv sady Office</vt:lpstr>
      <vt:lpstr>Informačním systému o průměrném výdělku  ISPV</vt:lpstr>
      <vt:lpstr>Program:</vt:lpstr>
      <vt:lpstr>Naplňování položky  Obor nejvyššího dosaženého vzdělání (OBORVZD)  v Informačním systému o průměrném výdělku</vt:lpstr>
      <vt:lpstr>Koho se vyplňování položky OBORVZD týká</vt:lpstr>
      <vt:lpstr>STRUKTURA KÓDU OBORVZD</vt:lpstr>
      <vt:lpstr>Aplikace Výběr oboru vzdělání</vt:lpstr>
      <vt:lpstr>PLNÝ KÓD</vt:lpstr>
      <vt:lpstr>PLNÝ KÓD – absolventi VŠ (od 1991)</vt:lpstr>
      <vt:lpstr>PLNÝ KÓD – absolventi SŠ, VOŠ, konzervatoře (od 2006) </vt:lpstr>
      <vt:lpstr>ZJEDNODUŠENÝ KÓD</vt:lpstr>
      <vt:lpstr>ZJEDNODUŠENÝ KÓD - ČR</vt:lpstr>
      <vt:lpstr>ZJEDNODUŠENÝ KÓD - Zahraničí</vt:lpstr>
      <vt:lpstr>Pravidla vyplňování</vt:lpstr>
      <vt:lpstr>Dostupné informace, číselníky</vt:lpstr>
      <vt:lpstr> Aplikace Výběr oboru vzdělání </vt:lpstr>
      <vt:lpstr>Prezentace aplikace PowerPoint</vt:lpstr>
      <vt:lpstr>1. Údaje o ekonomickém subjektu</vt:lpstr>
      <vt:lpstr>2. Počet zaměstnanců</vt:lpstr>
      <vt:lpstr>3. Pravidelné a nepravidelné odměny</vt:lpstr>
      <vt:lpstr>3. Pravidelné a nepravidelné odměny</vt:lpstr>
      <vt:lpstr>3. Pravidelné a nepravidelné odměny</vt:lpstr>
      <vt:lpstr>4. Neodpracované hodiny placené náhradou mzdy</vt:lpstr>
      <vt:lpstr>4. Neodpracované hodiny placené náhradou mzdy</vt:lpstr>
      <vt:lpstr>5. Položka OONQ</vt:lpstr>
      <vt:lpstr>6. Stanovený a sjednaný fond pracovní doby</vt:lpstr>
      <vt:lpstr>7. Porovnání údajů o ekonomickém subjektu a o pracovních poměrech</vt:lpstr>
      <vt:lpstr>Hana Krejčová Konzultant statistiky  TREXIMA, spol. s r.o. třída Tomáše Bati 299, Louky, 763 02 Zlín  Tel.. +420 577 601 334 E-mail: krejcova@trexima.cz </vt:lpstr>
      <vt:lpstr>Klasifikace zaměstnání  CZ-ISCO</vt:lpstr>
      <vt:lpstr>Co je CZ-ISCO</vt:lpstr>
      <vt:lpstr> Hlavní třídy CZ-ISCO</vt:lpstr>
      <vt:lpstr>Jak zařazovat do CZ-ISCO</vt:lpstr>
      <vt:lpstr>Jak zařazovat do CZ-ISCO</vt:lpstr>
      <vt:lpstr>Jak zařazovat do CZ-ISCO</vt:lpstr>
      <vt:lpstr>Důležitá upozornění</vt:lpstr>
      <vt:lpstr>Pavla Bolková Specialista klasifikace zaměstnání  TREXIMA, spol. s r.o. třída Tomáše Bati 299, Louky, 763 02 Zlín  Tel.. +420 577 601 300 E-mail: bolkova@trexima.cz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Naplňování položky  Obor nejvyššího dosaženého vzdělání (OBORVZD)  v Informačním systému o průměrném výdělku</dc:title>
  <dc:creator>Lucie Janošová</dc:creator>
  <cp:lastModifiedBy>Michal Novotný</cp:lastModifiedBy>
  <cp:revision>48</cp:revision>
  <dcterms:created xsi:type="dcterms:W3CDTF">2018-11-26T12:37:38Z</dcterms:created>
  <dcterms:modified xsi:type="dcterms:W3CDTF">2018-12-10T10:03:08Z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0x0101007DB364D107F9C848AD7BAA29579D1251</vt:lpwstr>
  </property>
</Properties>
</file>